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9"/>
  </p:notesMasterIdLst>
  <p:sldIdLst>
    <p:sldId id="320" r:id="rId2"/>
    <p:sldId id="321" r:id="rId3"/>
    <p:sldId id="303" r:id="rId4"/>
    <p:sldId id="256" r:id="rId5"/>
    <p:sldId id="257" r:id="rId6"/>
    <p:sldId id="258" r:id="rId7"/>
    <p:sldId id="259" r:id="rId8"/>
    <p:sldId id="269" r:id="rId9"/>
    <p:sldId id="270" r:id="rId10"/>
    <p:sldId id="291" r:id="rId11"/>
    <p:sldId id="290" r:id="rId12"/>
    <p:sldId id="271" r:id="rId13"/>
    <p:sldId id="292" r:id="rId14"/>
    <p:sldId id="293" r:id="rId15"/>
    <p:sldId id="294" r:id="rId16"/>
    <p:sldId id="268" r:id="rId17"/>
    <p:sldId id="260" r:id="rId18"/>
    <p:sldId id="304" r:id="rId19"/>
    <p:sldId id="305" r:id="rId20"/>
    <p:sldId id="306" r:id="rId21"/>
    <p:sldId id="307" r:id="rId22"/>
    <p:sldId id="309" r:id="rId23"/>
    <p:sldId id="308" r:id="rId24"/>
    <p:sldId id="312" r:id="rId25"/>
    <p:sldId id="263" r:id="rId26"/>
    <p:sldId id="274" r:id="rId27"/>
    <p:sldId id="275" r:id="rId28"/>
    <p:sldId id="276" r:id="rId29"/>
    <p:sldId id="277" r:id="rId30"/>
    <p:sldId id="278" r:id="rId31"/>
    <p:sldId id="310" r:id="rId32"/>
    <p:sldId id="311" r:id="rId33"/>
    <p:sldId id="296" r:id="rId34"/>
    <p:sldId id="336" r:id="rId35"/>
    <p:sldId id="280" r:id="rId36"/>
    <p:sldId id="314" r:id="rId37"/>
    <p:sldId id="315" r:id="rId38"/>
    <p:sldId id="316" r:id="rId39"/>
    <p:sldId id="317" r:id="rId40"/>
    <p:sldId id="318" r:id="rId41"/>
    <p:sldId id="319" r:id="rId42"/>
    <p:sldId id="279" r:id="rId43"/>
    <p:sldId id="281" r:id="rId44"/>
    <p:sldId id="282" r:id="rId45"/>
    <p:sldId id="283" r:id="rId46"/>
    <p:sldId id="284" r:id="rId47"/>
    <p:sldId id="287" r:id="rId48"/>
    <p:sldId id="301" r:id="rId49"/>
    <p:sldId id="302" r:id="rId50"/>
    <p:sldId id="298" r:id="rId51"/>
    <p:sldId id="299" r:id="rId52"/>
    <p:sldId id="288" r:id="rId53"/>
    <p:sldId id="322" r:id="rId54"/>
    <p:sldId id="323" r:id="rId55"/>
    <p:sldId id="324" r:id="rId56"/>
    <p:sldId id="325" r:id="rId57"/>
    <p:sldId id="326" r:id="rId58"/>
    <p:sldId id="327" r:id="rId59"/>
    <p:sldId id="286" r:id="rId60"/>
    <p:sldId id="289" r:id="rId61"/>
    <p:sldId id="332" r:id="rId62"/>
    <p:sldId id="334" r:id="rId63"/>
    <p:sldId id="337" r:id="rId64"/>
    <p:sldId id="335" r:id="rId65"/>
    <p:sldId id="329" r:id="rId66"/>
    <p:sldId id="331" r:id="rId67"/>
    <p:sldId id="333"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Foreword" id="{D7CA7555-8110-43E8-A0B9-D0A49F06D520}">
          <p14:sldIdLst>
            <p14:sldId id="320"/>
            <p14:sldId id="321"/>
            <p14:sldId id="303"/>
          </p14:sldIdLst>
        </p14:section>
        <p14:section name="Lesson 1" id="{A2E6F821-F373-4B68-A3A6-93440308B23B}">
          <p14:sldIdLst>
            <p14:sldId id="256"/>
            <p14:sldId id="257"/>
            <p14:sldId id="258"/>
            <p14:sldId id="259"/>
            <p14:sldId id="269"/>
            <p14:sldId id="270"/>
            <p14:sldId id="291"/>
            <p14:sldId id="290"/>
            <p14:sldId id="271"/>
            <p14:sldId id="292"/>
            <p14:sldId id="293"/>
            <p14:sldId id="294"/>
            <p14:sldId id="268"/>
            <p14:sldId id="260"/>
            <p14:sldId id="304"/>
            <p14:sldId id="305"/>
            <p14:sldId id="306"/>
            <p14:sldId id="307"/>
            <p14:sldId id="309"/>
            <p14:sldId id="308"/>
            <p14:sldId id="312"/>
            <p14:sldId id="263"/>
          </p14:sldIdLst>
        </p14:section>
        <p14:section name="Lesson 2" id="{25BD90A2-15D3-4968-ADD7-2201667D7FB6}">
          <p14:sldIdLst>
            <p14:sldId id="274"/>
            <p14:sldId id="275"/>
            <p14:sldId id="276"/>
            <p14:sldId id="277"/>
            <p14:sldId id="278"/>
            <p14:sldId id="310"/>
            <p14:sldId id="311"/>
            <p14:sldId id="296"/>
            <p14:sldId id="336"/>
            <p14:sldId id="280"/>
            <p14:sldId id="314"/>
            <p14:sldId id="315"/>
            <p14:sldId id="316"/>
            <p14:sldId id="317"/>
            <p14:sldId id="318"/>
            <p14:sldId id="319"/>
            <p14:sldId id="279"/>
            <p14:sldId id="281"/>
          </p14:sldIdLst>
        </p14:section>
        <p14:section name="Lesson 3" id="{73EF92FE-E73B-4BC2-AA78-F4E51B5AB547}">
          <p14:sldIdLst>
            <p14:sldId id="282"/>
            <p14:sldId id="283"/>
            <p14:sldId id="284"/>
            <p14:sldId id="287"/>
            <p14:sldId id="301"/>
            <p14:sldId id="302"/>
            <p14:sldId id="298"/>
            <p14:sldId id="299"/>
            <p14:sldId id="288"/>
            <p14:sldId id="322"/>
            <p14:sldId id="323"/>
            <p14:sldId id="324"/>
            <p14:sldId id="325"/>
            <p14:sldId id="326"/>
            <p14:sldId id="327"/>
            <p14:sldId id="286"/>
            <p14:sldId id="289"/>
          </p14:sldIdLst>
        </p14:section>
        <p14:section name="Lesson 4 Revision" id="{34AC46B5-0164-491D-AAFA-CBC01C499474}">
          <p14:sldIdLst>
            <p14:sldId id="332"/>
            <p14:sldId id="334"/>
            <p14:sldId id="337"/>
            <p14:sldId id="335"/>
            <p14:sldId id="329"/>
            <p14:sldId id="331"/>
            <p14:sldId id="333"/>
          </p14:sldIdLst>
        </p14:section>
        <p14:section name="Temporary Trash" id="{7DC4B8C9-6036-4DD8-96B6-91C32EDAE337}">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9700"/>
    <a:srgbClr val="0D5BDC"/>
    <a:srgbClr val="F4EB36"/>
    <a:srgbClr val="64CA42"/>
    <a:srgbClr val="682B0C"/>
    <a:srgbClr val="FFADDD"/>
    <a:srgbClr val="BC000C"/>
    <a:srgbClr val="CA3453"/>
    <a:srgbClr val="0C27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23" d="100"/>
          <a:sy n="123" d="100"/>
        </p:scale>
        <p:origin x="680" y="68"/>
      </p:cViewPr>
      <p:guideLst>
        <p:guide orient="horz" pos="1620"/>
        <p:guide pos="2880"/>
      </p:guideLst>
    </p:cSldViewPr>
  </p:slideViewPr>
  <p:notesTextViewPr>
    <p:cViewPr>
      <p:scale>
        <a:sx n="1" d="1"/>
        <a:sy n="1" d="1"/>
      </p:scale>
      <p:origin x="0" y="0"/>
    </p:cViewPr>
  </p:notesTextViewPr>
  <p:notesViewPr>
    <p:cSldViewPr snapToGrid="0">
      <p:cViewPr varScale="1">
        <p:scale>
          <a:sx n="70" d="100"/>
          <a:sy n="70" d="100"/>
        </p:scale>
        <p:origin x="3500" y="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490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56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762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2711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2997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073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984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476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210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b203bff4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b203bff4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4499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152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03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594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b203bff4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b203bff4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970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b203bff49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b203bff49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136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https://www.facebook.com/schools.secrets/</a:t>
            </a:r>
            <a:endParaRPr dirty="0"/>
          </a:p>
        </p:txBody>
      </p:sp>
    </p:spTree>
    <p:extLst>
      <p:ext uri="{BB962C8B-B14F-4D97-AF65-F5344CB8AC3E}">
        <p14:creationId xmlns:p14="http://schemas.microsoft.com/office/powerpoint/2010/main" val="3599622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364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800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745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b203bff49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b203bff49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385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443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031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853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932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566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910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641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73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878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830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b203bff4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b203bff4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711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b203bff49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b203bff49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145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567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277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3884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8636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967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023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b203bff4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b203bff4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422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8704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4047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3043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887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90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16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598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2925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6826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72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5026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3404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547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401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456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453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500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203bff49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203bff4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348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5.png"/><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britannica.com/science/statistics" TargetMode="External"/><Relationship Id="rId5" Type="http://schemas.openxmlformats.org/officeDocument/2006/relationships/hyperlink" Target="https://www.britannica.com/dictionary/data" TargetMode="Externa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82.png"/><Relationship Id="rId4" Type="http://schemas.microsoft.com/office/2007/relationships/hdphoto" Target="../media/hdphoto4.wdp"/></Relationships>
</file>

<file path=ppt/slides/_rels/slide61.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59;p14">
            <a:extLst>
              <a:ext uri="{FF2B5EF4-FFF2-40B4-BE49-F238E27FC236}">
                <a16:creationId xmlns:a16="http://schemas.microsoft.com/office/drawing/2014/main" id="{BD057B64-8CEE-BA7C-5D70-AB38B941BDC9}"/>
              </a:ext>
            </a:extLst>
          </p:cNvPr>
          <p:cNvPicPr preferRelativeResize="0"/>
          <p:nvPr/>
        </p:nvPicPr>
        <p:blipFill rotWithShape="1">
          <a:blip r:embed="rId2">
            <a:alphaModFix/>
          </a:blip>
          <a:srcRect t="27409" b="28352"/>
          <a:stretch/>
        </p:blipFill>
        <p:spPr>
          <a:xfrm>
            <a:off x="7156438" y="231945"/>
            <a:ext cx="1453425" cy="642950"/>
          </a:xfrm>
          <a:prstGeom prst="rect">
            <a:avLst/>
          </a:prstGeom>
          <a:noFill/>
          <a:ln>
            <a:noFill/>
          </a:ln>
        </p:spPr>
      </p:pic>
      <p:cxnSp>
        <p:nvCxnSpPr>
          <p:cNvPr id="4" name="Google Shape;61;p14">
            <a:extLst>
              <a:ext uri="{FF2B5EF4-FFF2-40B4-BE49-F238E27FC236}">
                <a16:creationId xmlns:a16="http://schemas.microsoft.com/office/drawing/2014/main" id="{4010D724-6B57-CA84-0BDE-D3A3DEFCC9D5}"/>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109;p3">
            <a:extLst>
              <a:ext uri="{FF2B5EF4-FFF2-40B4-BE49-F238E27FC236}">
                <a16:creationId xmlns:a16="http://schemas.microsoft.com/office/drawing/2014/main" id="{6F64F21A-BA18-7724-7C8D-F766E4D6FEC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Self-Introduction</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b="0" i="0" u="none" strike="noStrike" cap="none" dirty="0">
                <a:solidFill>
                  <a:srgbClr val="7F7F7F"/>
                </a:solidFill>
                <a:latin typeface="Calibri"/>
                <a:ea typeface="Calibri"/>
                <a:cs typeface="Calibri"/>
                <a:sym typeface="Calibri"/>
              </a:rPr>
              <a:t>Who am I?</a:t>
            </a:r>
            <a:endParaRPr lang="en-US" sz="1050" b="0" i="0" u="none" strike="noStrike" cap="none"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A236FEC0-DAB1-6206-C8E4-EDAA5160E77D}"/>
              </a:ext>
            </a:extLst>
          </p:cNvPr>
          <p:cNvSpPr txBox="1"/>
          <p:nvPr/>
        </p:nvSpPr>
        <p:spPr>
          <a:xfrm>
            <a:off x="378691" y="905166"/>
            <a:ext cx="8231171" cy="3785652"/>
          </a:xfrm>
          <a:prstGeom prst="rect">
            <a:avLst/>
          </a:prstGeom>
          <a:noFill/>
        </p:spPr>
        <p:txBody>
          <a:bodyPr wrap="square" rtlCol="0">
            <a:spAutoFit/>
          </a:bodyPr>
          <a:lstStyle/>
          <a:p>
            <a:r>
              <a:rPr lang="en-US" altLang="ja-JP" sz="1200" b="1" dirty="0"/>
              <a:t>Name:</a:t>
            </a:r>
            <a:r>
              <a:rPr lang="en-US" altLang="ja-JP" sz="1200" dirty="0"/>
              <a:t> KK</a:t>
            </a:r>
          </a:p>
          <a:p>
            <a:r>
              <a:rPr lang="zh-CN" altLang="en-US" sz="1200" b="1" dirty="0">
                <a:latin typeface="DengXian" panose="02010600030101010101" pitchFamily="2" charset="-122"/>
                <a:ea typeface="DengXian" panose="02010600030101010101" pitchFamily="2" charset="-122"/>
              </a:rPr>
              <a:t>稱謂</a:t>
            </a:r>
            <a:r>
              <a:rPr lang="en-CA" altLang="zh-CN" sz="1200" b="1" dirty="0">
                <a:latin typeface="DengXian" panose="02010600030101010101" pitchFamily="2" charset="-122"/>
                <a:ea typeface="DengXian" panose="02010600030101010101" pitchFamily="2" charset="-122"/>
              </a:rPr>
              <a:t>:</a:t>
            </a:r>
            <a:r>
              <a:rPr lang="en-CA" altLang="zh-CN" sz="1200" dirty="0">
                <a:latin typeface="DengXian" panose="02010600030101010101" pitchFamily="2" charset="-122"/>
                <a:ea typeface="DengXian" panose="02010600030101010101" pitchFamily="2" charset="-122"/>
              </a:rPr>
              <a:t> </a:t>
            </a:r>
            <a:r>
              <a:rPr lang="en-CA" altLang="zh-CN" sz="1200" dirty="0"/>
              <a:t>KK</a:t>
            </a:r>
            <a:endParaRPr lang="en-US" altLang="ja-JP" sz="1200" dirty="0"/>
          </a:p>
          <a:p>
            <a:endParaRPr lang="en-US" altLang="ja-JP" sz="1200" dirty="0"/>
          </a:p>
          <a:p>
            <a:r>
              <a:rPr lang="en-US" altLang="ja-JP" sz="1200" b="1" dirty="0"/>
              <a:t>Role:</a:t>
            </a:r>
            <a:r>
              <a:rPr lang="en-US" altLang="ja-JP" sz="1200" dirty="0"/>
              <a:t> Engl</a:t>
            </a:r>
            <a:r>
              <a:rPr lang="en-CA" altLang="ja-JP" sz="1200" dirty="0" err="1"/>
              <a:t>ish</a:t>
            </a:r>
            <a:r>
              <a:rPr lang="en-CA" altLang="ja-JP" sz="1200" dirty="0"/>
              <a:t> Tutor </a:t>
            </a:r>
          </a:p>
          <a:p>
            <a:r>
              <a:rPr lang="zh-CN" altLang="en-US" sz="1200" b="1" dirty="0">
                <a:latin typeface="DengXian" panose="02010600030101010101" pitchFamily="2" charset="-122"/>
                <a:ea typeface="DengXian" panose="02010600030101010101" pitchFamily="2" charset="-122"/>
              </a:rPr>
              <a:t>職責</a:t>
            </a:r>
            <a:r>
              <a:rPr lang="en-CA" altLang="zh-CN" sz="1200" b="1" dirty="0">
                <a:latin typeface="DengXian" panose="02010600030101010101" pitchFamily="2" charset="-122"/>
                <a:ea typeface="DengXian" panose="02010600030101010101" pitchFamily="2" charset="-122"/>
              </a:rPr>
              <a:t>: </a:t>
            </a:r>
            <a:r>
              <a:rPr lang="zh-CN" altLang="en-US" sz="1200" dirty="0">
                <a:latin typeface="DengXian" panose="02010600030101010101" pitchFamily="2" charset="-122"/>
                <a:ea typeface="DengXian" panose="02010600030101010101" pitchFamily="2" charset="-122"/>
              </a:rPr>
              <a:t>英語導師</a:t>
            </a:r>
            <a:endParaRPr lang="en-CA" altLang="ja-JP" sz="1200" dirty="0">
              <a:latin typeface="DengXian" panose="02010600030101010101" pitchFamily="2" charset="-122"/>
              <a:ea typeface="DengXian" panose="02010600030101010101" pitchFamily="2" charset="-122"/>
            </a:endParaRPr>
          </a:p>
          <a:p>
            <a:endParaRPr lang="en-CA" altLang="ja-JP" sz="1200" dirty="0"/>
          </a:p>
          <a:p>
            <a:r>
              <a:rPr lang="en-CA" altLang="ja-JP" sz="1200" b="1" dirty="0"/>
              <a:t>Topic:</a:t>
            </a:r>
            <a:r>
              <a:rPr lang="en-CA" altLang="ja-JP" sz="1200" dirty="0"/>
              <a:t> Introduction to Artificial Intelligence in Data Analysis, Conflict Resolution, and Productivity</a:t>
            </a:r>
          </a:p>
          <a:p>
            <a:r>
              <a:rPr lang="zh-CN" altLang="en-US" sz="1200" b="1" dirty="0">
                <a:latin typeface="DengXian" panose="02010600030101010101" pitchFamily="2" charset="-122"/>
                <a:ea typeface="DengXian" panose="02010600030101010101" pitchFamily="2" charset="-122"/>
              </a:rPr>
              <a:t>課堂主題</a:t>
            </a:r>
            <a:r>
              <a:rPr lang="en-CA" altLang="zh-CN" sz="1200" b="1" dirty="0">
                <a:latin typeface="DengXian" panose="02010600030101010101" pitchFamily="2" charset="-122"/>
                <a:ea typeface="DengXian" panose="02010600030101010101" pitchFamily="2" charset="-122"/>
              </a:rPr>
              <a:t>: </a:t>
            </a:r>
            <a:r>
              <a:rPr lang="zh-TW" sz="1200" dirty="0">
                <a:effectLst/>
                <a:latin typeface="DengXian" panose="02010600030101010101" pitchFamily="2" charset="-122"/>
                <a:ea typeface="DengXian" panose="02010600030101010101" pitchFamily="2" charset="-122"/>
                <a:cs typeface="Times New Roman" panose="02020603050405020304" pitchFamily="18" charset="0"/>
              </a:rPr>
              <a:t>人工智能應用入門【數據分析，糾紛處理，生</a:t>
            </a:r>
            <a:r>
              <a:rPr lang="zh-TW" sz="1200" dirty="0">
                <a:effectLst/>
                <a:latin typeface="DengXian" panose="02010600030101010101" pitchFamily="2" charset="-122"/>
                <a:ea typeface="DengXian" panose="02010600030101010101" pitchFamily="2" charset="-122"/>
                <a:cs typeface="SimSun" panose="02010600030101010101" pitchFamily="2" charset="-122"/>
              </a:rPr>
              <a:t>產</a:t>
            </a:r>
            <a:r>
              <a:rPr lang="zh-CN" sz="1200" dirty="0">
                <a:effectLst/>
                <a:latin typeface="DengXian" panose="02010600030101010101" pitchFamily="2" charset="-122"/>
                <a:ea typeface="DengXian" panose="02010600030101010101" pitchFamily="2" charset="-122"/>
                <a:cs typeface="SimSun" panose="02010600030101010101" pitchFamily="2" charset="-122"/>
              </a:rPr>
              <a:t>力促進】</a:t>
            </a:r>
            <a:endParaRPr lang="en-CA" altLang="ja-JP" sz="1200" dirty="0">
              <a:latin typeface="DengXian" panose="02010600030101010101" pitchFamily="2" charset="-122"/>
              <a:ea typeface="DengXian" panose="02010600030101010101" pitchFamily="2" charset="-122"/>
            </a:endParaRPr>
          </a:p>
          <a:p>
            <a:endParaRPr lang="en-CA" altLang="ja-JP" sz="1200" dirty="0"/>
          </a:p>
          <a:p>
            <a:r>
              <a:rPr lang="en-CA" altLang="ja-JP" sz="1200" b="1" dirty="0"/>
              <a:t>Reason I teach:</a:t>
            </a:r>
            <a:r>
              <a:rPr lang="en-CA" altLang="ja-JP" sz="1200" dirty="0"/>
              <a:t> To preserve hope in Hong Kong’s next generation</a:t>
            </a:r>
            <a:endParaRPr lang="en-CA" altLang="ja-JP" sz="1200" b="1" dirty="0"/>
          </a:p>
          <a:p>
            <a:r>
              <a:rPr lang="zh-CN" altLang="en-US" sz="1200" b="1" dirty="0">
                <a:latin typeface="DengXian" panose="02010600030101010101" pitchFamily="2" charset="-122"/>
                <a:ea typeface="DengXian" panose="02010600030101010101" pitchFamily="2" charset="-122"/>
              </a:rPr>
              <a:t>執教原因</a:t>
            </a:r>
            <a:r>
              <a:rPr lang="en-CA" altLang="zh-CN" sz="1200" b="1" dirty="0">
                <a:latin typeface="DengXian" panose="02010600030101010101" pitchFamily="2" charset="-122"/>
                <a:ea typeface="DengXian" panose="02010600030101010101" pitchFamily="2" charset="-122"/>
              </a:rPr>
              <a:t>:</a:t>
            </a:r>
            <a:r>
              <a:rPr lang="en-CA" altLang="zh-CN" sz="1200" dirty="0">
                <a:latin typeface="DengXian" panose="02010600030101010101" pitchFamily="2" charset="-122"/>
                <a:ea typeface="DengXian" panose="02010600030101010101" pitchFamily="2" charset="-122"/>
              </a:rPr>
              <a:t> </a:t>
            </a:r>
            <a:r>
              <a:rPr lang="zh-CN" altLang="en-US" sz="1200" dirty="0">
                <a:latin typeface="DengXian" panose="02010600030101010101" pitchFamily="2" charset="-122"/>
                <a:ea typeface="DengXian" panose="02010600030101010101" pitchFamily="2" charset="-122"/>
              </a:rPr>
              <a:t>為香港的下一代保留對明天的期盼</a:t>
            </a:r>
            <a:endParaRPr lang="en-CA" altLang="ja-JP" sz="1200" dirty="0">
              <a:latin typeface="DengXian" panose="02010600030101010101" pitchFamily="2" charset="-122"/>
              <a:ea typeface="DengXian" panose="02010600030101010101" pitchFamily="2" charset="-122"/>
            </a:endParaRPr>
          </a:p>
          <a:p>
            <a:endParaRPr lang="en-CA" altLang="ja-JP" sz="1200" dirty="0"/>
          </a:p>
          <a:p>
            <a:r>
              <a:rPr lang="en-CA" altLang="ja-JP" sz="1200" b="1" dirty="0"/>
              <a:t>My background:</a:t>
            </a:r>
            <a:r>
              <a:rPr lang="en-CA" altLang="ja-JP" sz="1200" dirty="0"/>
              <a:t> </a:t>
            </a:r>
            <a:r>
              <a:rPr lang="en-US" altLang="ja-JP" sz="1200" dirty="0"/>
              <a:t>I am a researcher at University of Toronto studying information systems and data science. Prior to research, I worked for data provider, stock exchange, and </a:t>
            </a:r>
            <a:r>
              <a:rPr lang="en-US" altLang="zh-CN" sz="1200" dirty="0"/>
              <a:t>multi</a:t>
            </a:r>
            <a:r>
              <a:rPr lang="en-CA" altLang="zh-CN" sz="1200" dirty="0"/>
              <a:t>-</a:t>
            </a:r>
            <a:r>
              <a:rPr lang="en-US" altLang="ja-JP" sz="1200" dirty="0"/>
              <a:t>national banks in the financial industry. I am not a secondary school teacher and have no plans to teach in non-university setting. I do volunteer English Teaching for underprivileged students to assist them in upward social mobility and preserve hope for next generation Hong </a:t>
            </a:r>
            <a:r>
              <a:rPr lang="en-US" altLang="ja-JP" sz="1200" dirty="0" err="1"/>
              <a:t>Kongers</a:t>
            </a:r>
            <a:r>
              <a:rPr lang="en-US" altLang="ja-JP" sz="1200" dirty="0"/>
              <a:t>. </a:t>
            </a:r>
          </a:p>
          <a:p>
            <a:endParaRPr lang="en-CA" altLang="zh-CN" sz="1200" b="1" dirty="0">
              <a:latin typeface="DengXian" panose="02010600030101010101" pitchFamily="2" charset="-122"/>
              <a:ea typeface="DengXian" panose="02010600030101010101" pitchFamily="2" charset="-122"/>
            </a:endParaRPr>
          </a:p>
          <a:p>
            <a:r>
              <a:rPr lang="zh-CN" altLang="en-US" sz="1200" b="1" dirty="0">
                <a:latin typeface="DengXian" panose="02010600030101010101" pitchFamily="2" charset="-122"/>
                <a:ea typeface="DengXian" panose="02010600030101010101" pitchFamily="2" charset="-122"/>
              </a:rPr>
              <a:t>我的背景</a:t>
            </a:r>
            <a:r>
              <a:rPr lang="en-CA" altLang="zh-CN" sz="1200" b="1" dirty="0">
                <a:latin typeface="DengXian" panose="02010600030101010101" pitchFamily="2" charset="-122"/>
                <a:ea typeface="DengXian" panose="02010600030101010101" pitchFamily="2" charset="-122"/>
              </a:rPr>
              <a:t>: </a:t>
            </a:r>
            <a:r>
              <a:rPr lang="zh-CN" altLang="en-US" sz="1200" dirty="0">
                <a:latin typeface="DengXian" panose="02010600030101010101" pitchFamily="2" charset="-122"/>
                <a:ea typeface="DengXian" panose="02010600030101010101" pitchFamily="2" charset="-122"/>
              </a:rPr>
              <a:t>我是一名</a:t>
            </a:r>
            <a:r>
              <a:rPr lang="zh-TW" altLang="en-US" sz="1200" dirty="0">
                <a:latin typeface="DengXian" panose="02010600030101010101" pitchFamily="2" charset="-122"/>
                <a:ea typeface="DengXian" panose="02010600030101010101" pitchFamily="2" charset="-122"/>
              </a:rPr>
              <a:t>多倫多大學數據科學與信息系統設計</a:t>
            </a:r>
            <a:r>
              <a:rPr lang="zh-CN" altLang="en-US" sz="1200" dirty="0">
                <a:latin typeface="DengXian" panose="02010600030101010101" pitchFamily="2" charset="-122"/>
                <a:ea typeface="DengXian" panose="02010600030101010101" pitchFamily="2" charset="-122"/>
              </a:rPr>
              <a:t>的</a:t>
            </a:r>
            <a:r>
              <a:rPr lang="zh-TW" altLang="en-US" sz="1200" dirty="0">
                <a:latin typeface="DengXian" panose="02010600030101010101" pitchFamily="2" charset="-122"/>
                <a:ea typeface="DengXian" panose="02010600030101010101" pitchFamily="2" charset="-122"/>
              </a:rPr>
              <a:t>研究員</a:t>
            </a:r>
            <a:r>
              <a:rPr lang="zh-CN" altLang="en-US" sz="1200" dirty="0">
                <a:latin typeface="DengXian" panose="02010600030101010101" pitchFamily="2" charset="-122"/>
                <a:ea typeface="DengXian" panose="02010600030101010101" pitchFamily="2" charset="-122"/>
              </a:rPr>
              <a:t>。做研究之前，我曾</a:t>
            </a:r>
            <a:r>
              <a:rPr lang="zh-TW" altLang="en-US" sz="1200" dirty="0">
                <a:latin typeface="DengXian" panose="02010600030101010101" pitchFamily="2" charset="-122"/>
                <a:ea typeface="DengXian" panose="02010600030101010101" pitchFamily="2" charset="-122"/>
              </a:rPr>
              <a:t>供職於歐美銀行等跨國金融機構</a:t>
            </a:r>
            <a:r>
              <a:rPr lang="zh-CN" altLang="en-US" sz="1200" dirty="0">
                <a:latin typeface="DengXian" panose="02010600030101010101" pitchFamily="2" charset="-122"/>
                <a:ea typeface="DengXian" panose="02010600030101010101" pitchFamily="2" charset="-122"/>
              </a:rPr>
              <a:t>。我的專業不是一名教師，未來除大學教授外亦沒有做教師的意願。在這裏教英語的原因是爲了培育下一代香港人的希望，為你們未來在社會中上流提供一扇窗戶。</a:t>
            </a:r>
            <a:endParaRPr lang="en-CA" altLang="ja-JP" sz="1200" dirty="0">
              <a:latin typeface="DengXian" panose="02010600030101010101" pitchFamily="2" charset="-122"/>
              <a:ea typeface="DengXian" panose="02010600030101010101" pitchFamily="2" charset="-122"/>
            </a:endParaRPr>
          </a:p>
        </p:txBody>
      </p:sp>
      <p:pic>
        <p:nvPicPr>
          <p:cNvPr id="1026" name="Picture 2" descr="University of Toronto - Ivey Campus">
            <a:extLst>
              <a:ext uri="{FF2B5EF4-FFF2-40B4-BE49-F238E27FC236}">
                <a16:creationId xmlns:a16="http://schemas.microsoft.com/office/drawing/2014/main" id="{A73FCF1F-4815-FA55-24AC-46E91C9A8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272" y="-213636"/>
            <a:ext cx="2301166" cy="153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326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Introduction  </a:t>
            </a:r>
            <a:r>
              <a:rPr lang="en-US" dirty="0">
                <a:solidFill>
                  <a:schemeClr val="lt1"/>
                </a:solidFill>
              </a:rPr>
              <a:t>         </a:t>
            </a:r>
            <a:r>
              <a:rPr lang="en-US" dirty="0">
                <a:solidFill>
                  <a:srgbClr val="0D5BDC"/>
                </a:solidFill>
              </a:rPr>
              <a:t>Data Analysis           </a:t>
            </a:r>
            <a:r>
              <a:rPr lang="en-US" dirty="0">
                <a:solidFill>
                  <a:schemeClr val="bg1"/>
                </a:solidFill>
              </a:rPr>
              <a:t>Use-Case</a:t>
            </a:r>
            <a:r>
              <a:rPr lang="en-US" dirty="0">
                <a:solidFill>
                  <a:schemeClr val="accent1">
                    <a:lumMod val="75000"/>
                  </a:schemeClr>
                </a:solidFill>
              </a:rPr>
              <a:t>           Vocabulary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Interpret data about yourself</a:t>
            </a: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Your specifications  </a:t>
            </a:r>
            <a:endParaRPr sz="1050" b="0" i="0" u="none" strike="noStrike" cap="none" dirty="0">
              <a:solidFill>
                <a:srgbClr val="000000"/>
              </a:solidFill>
              <a:latin typeface="Arial"/>
              <a:ea typeface="Arial"/>
              <a:cs typeface="Arial"/>
              <a:sym typeface="Arial"/>
            </a:endParaRPr>
          </a:p>
        </p:txBody>
      </p:sp>
      <p:sp>
        <p:nvSpPr>
          <p:cNvPr id="8" name="Rectangle: Rounded Corners 7">
            <a:extLst>
              <a:ext uri="{FF2B5EF4-FFF2-40B4-BE49-F238E27FC236}">
                <a16:creationId xmlns:a16="http://schemas.microsoft.com/office/drawing/2014/main" id="{ACD7CE85-5EE4-F80A-B921-BEAF3C9E73EF}"/>
              </a:ext>
            </a:extLst>
          </p:cNvPr>
          <p:cNvSpPr/>
          <p:nvPr/>
        </p:nvSpPr>
        <p:spPr>
          <a:xfrm>
            <a:off x="3126603" y="713808"/>
            <a:ext cx="2890791" cy="285918"/>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Who are you? </a:t>
            </a:r>
          </a:p>
        </p:txBody>
      </p:sp>
      <p:graphicFrame>
        <p:nvGraphicFramePr>
          <p:cNvPr id="12" name="Table 11">
            <a:extLst>
              <a:ext uri="{FF2B5EF4-FFF2-40B4-BE49-F238E27FC236}">
                <a16:creationId xmlns:a16="http://schemas.microsoft.com/office/drawing/2014/main" id="{602D6B7A-CF2A-3E2F-0FC7-9453E3D68F74}"/>
              </a:ext>
            </a:extLst>
          </p:cNvPr>
          <p:cNvGraphicFramePr>
            <a:graphicFrameLocks noGrp="1"/>
          </p:cNvGraphicFramePr>
          <p:nvPr>
            <p:extLst>
              <p:ext uri="{D42A27DB-BD31-4B8C-83A1-F6EECF244321}">
                <p14:modId xmlns:p14="http://schemas.microsoft.com/office/powerpoint/2010/main" val="564464336"/>
              </p:ext>
            </p:extLst>
          </p:nvPr>
        </p:nvGraphicFramePr>
        <p:xfrm>
          <a:off x="696495" y="1209338"/>
          <a:ext cx="7916398" cy="3416300"/>
        </p:xfrm>
        <a:graphic>
          <a:graphicData uri="http://schemas.openxmlformats.org/drawingml/2006/table">
            <a:tbl>
              <a:tblPr>
                <a:tableStyleId>{5C22544A-7EE6-4342-B048-85BDC9FD1C3A}</a:tableStyleId>
              </a:tblPr>
              <a:tblGrid>
                <a:gridCol w="565457">
                  <a:extLst>
                    <a:ext uri="{9D8B030D-6E8A-4147-A177-3AD203B41FA5}">
                      <a16:colId xmlns:a16="http://schemas.microsoft.com/office/drawing/2014/main" val="2710260567"/>
                    </a:ext>
                  </a:extLst>
                </a:gridCol>
                <a:gridCol w="565457">
                  <a:extLst>
                    <a:ext uri="{9D8B030D-6E8A-4147-A177-3AD203B41FA5}">
                      <a16:colId xmlns:a16="http://schemas.microsoft.com/office/drawing/2014/main" val="1197416505"/>
                    </a:ext>
                  </a:extLst>
                </a:gridCol>
                <a:gridCol w="565457">
                  <a:extLst>
                    <a:ext uri="{9D8B030D-6E8A-4147-A177-3AD203B41FA5}">
                      <a16:colId xmlns:a16="http://schemas.microsoft.com/office/drawing/2014/main" val="4065659617"/>
                    </a:ext>
                  </a:extLst>
                </a:gridCol>
                <a:gridCol w="565457">
                  <a:extLst>
                    <a:ext uri="{9D8B030D-6E8A-4147-A177-3AD203B41FA5}">
                      <a16:colId xmlns:a16="http://schemas.microsoft.com/office/drawing/2014/main" val="2926476152"/>
                    </a:ext>
                  </a:extLst>
                </a:gridCol>
                <a:gridCol w="565457">
                  <a:extLst>
                    <a:ext uri="{9D8B030D-6E8A-4147-A177-3AD203B41FA5}">
                      <a16:colId xmlns:a16="http://schemas.microsoft.com/office/drawing/2014/main" val="1479007612"/>
                    </a:ext>
                  </a:extLst>
                </a:gridCol>
                <a:gridCol w="565457">
                  <a:extLst>
                    <a:ext uri="{9D8B030D-6E8A-4147-A177-3AD203B41FA5}">
                      <a16:colId xmlns:a16="http://schemas.microsoft.com/office/drawing/2014/main" val="1192821099"/>
                    </a:ext>
                  </a:extLst>
                </a:gridCol>
                <a:gridCol w="565457">
                  <a:extLst>
                    <a:ext uri="{9D8B030D-6E8A-4147-A177-3AD203B41FA5}">
                      <a16:colId xmlns:a16="http://schemas.microsoft.com/office/drawing/2014/main" val="3233410950"/>
                    </a:ext>
                  </a:extLst>
                </a:gridCol>
                <a:gridCol w="565457">
                  <a:extLst>
                    <a:ext uri="{9D8B030D-6E8A-4147-A177-3AD203B41FA5}">
                      <a16:colId xmlns:a16="http://schemas.microsoft.com/office/drawing/2014/main" val="4064631288"/>
                    </a:ext>
                  </a:extLst>
                </a:gridCol>
                <a:gridCol w="565457">
                  <a:extLst>
                    <a:ext uri="{9D8B030D-6E8A-4147-A177-3AD203B41FA5}">
                      <a16:colId xmlns:a16="http://schemas.microsoft.com/office/drawing/2014/main" val="1138368055"/>
                    </a:ext>
                  </a:extLst>
                </a:gridCol>
                <a:gridCol w="565457">
                  <a:extLst>
                    <a:ext uri="{9D8B030D-6E8A-4147-A177-3AD203B41FA5}">
                      <a16:colId xmlns:a16="http://schemas.microsoft.com/office/drawing/2014/main" val="1880763696"/>
                    </a:ext>
                  </a:extLst>
                </a:gridCol>
                <a:gridCol w="565457">
                  <a:extLst>
                    <a:ext uri="{9D8B030D-6E8A-4147-A177-3AD203B41FA5}">
                      <a16:colId xmlns:a16="http://schemas.microsoft.com/office/drawing/2014/main" val="3845153727"/>
                    </a:ext>
                  </a:extLst>
                </a:gridCol>
                <a:gridCol w="565457">
                  <a:extLst>
                    <a:ext uri="{9D8B030D-6E8A-4147-A177-3AD203B41FA5}">
                      <a16:colId xmlns:a16="http://schemas.microsoft.com/office/drawing/2014/main" val="926206863"/>
                    </a:ext>
                  </a:extLst>
                </a:gridCol>
                <a:gridCol w="565457">
                  <a:extLst>
                    <a:ext uri="{9D8B030D-6E8A-4147-A177-3AD203B41FA5}">
                      <a16:colId xmlns:a16="http://schemas.microsoft.com/office/drawing/2014/main" val="1732177704"/>
                    </a:ext>
                  </a:extLst>
                </a:gridCol>
                <a:gridCol w="565457">
                  <a:extLst>
                    <a:ext uri="{9D8B030D-6E8A-4147-A177-3AD203B41FA5}">
                      <a16:colId xmlns:a16="http://schemas.microsoft.com/office/drawing/2014/main" val="75457789"/>
                    </a:ext>
                  </a:extLst>
                </a:gridCol>
              </a:tblGrid>
              <a:tr h="170815">
                <a:tc>
                  <a:txBody>
                    <a:bodyPr/>
                    <a:lstStyle/>
                    <a:p>
                      <a:pPr algn="l" fontAlgn="b"/>
                      <a:endParaRPr lang="en-CA" sz="1000" b="0" i="0" u="none" strike="noStrike">
                        <a:solidFill>
                          <a:srgbClr val="000000"/>
                        </a:solidFill>
                        <a:effectLst/>
                        <a:latin typeface="Calibri" panose="020F0502020204030204" pitchFamily="34" charset="0"/>
                      </a:endParaRPr>
                    </a:p>
                  </a:txBody>
                  <a:tcPr marL="5890" marR="5890" marT="5890" marB="0" anchor="b"/>
                </a:tc>
                <a:tc gridSpan="4">
                  <a:txBody>
                    <a:bodyPr/>
                    <a:lstStyle/>
                    <a:p>
                      <a:pPr algn="ctr" fontAlgn="b"/>
                      <a:r>
                        <a:rPr lang="en-CA" sz="600" u="none" strike="noStrike">
                          <a:effectLst/>
                        </a:rPr>
                        <a:t> </a:t>
                      </a:r>
                      <a:endParaRPr lang="en-CA" sz="600" b="1" i="0" u="none" strike="noStrike">
                        <a:solidFill>
                          <a:srgbClr val="000000"/>
                        </a:solidFill>
                        <a:effectLst/>
                        <a:latin typeface="Arial" panose="020B0604020202020204" pitchFamily="34" charset="0"/>
                      </a:endParaRPr>
                    </a:p>
                  </a:txBody>
                  <a:tcPr marL="5890" marR="5890" marT="5890" marB="0" anchor="b"/>
                </a:tc>
                <a:tc hMerge="1">
                  <a:txBody>
                    <a:bodyPr/>
                    <a:lstStyle/>
                    <a:p>
                      <a:endParaRPr lang="en-CA"/>
                    </a:p>
                  </a:txBody>
                  <a:tcPr/>
                </a:tc>
                <a:tc hMerge="1">
                  <a:txBody>
                    <a:bodyPr/>
                    <a:lstStyle/>
                    <a:p>
                      <a:endParaRPr lang="en-CA"/>
                    </a:p>
                  </a:txBody>
                  <a:tcPr/>
                </a:tc>
                <a:tc hMerge="1">
                  <a:txBody>
                    <a:bodyPr/>
                    <a:lstStyle/>
                    <a:p>
                      <a:endParaRPr lang="en-CA"/>
                    </a:p>
                  </a:txBody>
                  <a:tcPr/>
                </a:tc>
                <a:tc rowSpan="2">
                  <a:txBody>
                    <a:bodyPr/>
                    <a:lstStyle/>
                    <a:p>
                      <a:pPr algn="ctr" fontAlgn="ctr"/>
                      <a:r>
                        <a:rPr lang="en-CA" sz="600" u="none" strike="noStrike">
                          <a:effectLst/>
                        </a:rPr>
                        <a:t>Acceleration</a:t>
                      </a:r>
                      <a:endParaRPr lang="en-CA" sz="600" b="1" i="0" u="none" strike="noStrike">
                        <a:solidFill>
                          <a:srgbClr val="000000"/>
                        </a:solidFill>
                        <a:effectLst/>
                        <a:latin typeface="Arial" panose="020B0604020202020204" pitchFamily="34" charset="0"/>
                      </a:endParaRPr>
                    </a:p>
                  </a:txBody>
                  <a:tcPr marL="5890" marR="5890" marT="5890" marB="0" anchor="ctr"/>
                </a:tc>
                <a:tc rowSpan="2">
                  <a:txBody>
                    <a:bodyPr/>
                    <a:lstStyle/>
                    <a:p>
                      <a:pPr algn="ctr" fontAlgn="ctr"/>
                      <a:r>
                        <a:rPr lang="en-CA" sz="600" u="none" strike="noStrike">
                          <a:effectLst/>
                        </a:rPr>
                        <a:t>Weight</a:t>
                      </a:r>
                      <a:endParaRPr lang="en-CA" sz="600" b="1" i="0" u="none" strike="noStrike">
                        <a:solidFill>
                          <a:srgbClr val="000000"/>
                        </a:solidFill>
                        <a:effectLst/>
                        <a:latin typeface="Arial" panose="020B0604020202020204" pitchFamily="34" charset="0"/>
                      </a:endParaRPr>
                    </a:p>
                  </a:txBody>
                  <a:tcPr marL="5890" marR="5890" marT="5890" marB="0" anchor="ctr"/>
                </a:tc>
                <a:tc gridSpan="4">
                  <a:txBody>
                    <a:bodyPr/>
                    <a:lstStyle/>
                    <a:p>
                      <a:pPr algn="ctr" fontAlgn="b"/>
                      <a:r>
                        <a:rPr lang="en-CA" sz="600" u="none" strike="noStrike">
                          <a:effectLst/>
                        </a:rPr>
                        <a:t> </a:t>
                      </a:r>
                      <a:endParaRPr lang="en-CA" sz="600" b="1" i="0" u="none" strike="noStrike">
                        <a:solidFill>
                          <a:srgbClr val="000000"/>
                        </a:solidFill>
                        <a:effectLst/>
                        <a:latin typeface="Arial" panose="020B0604020202020204" pitchFamily="34" charset="0"/>
                      </a:endParaRPr>
                    </a:p>
                  </a:txBody>
                  <a:tcPr marL="5890" marR="5890" marT="5890" marB="0" anchor="b"/>
                </a:tc>
                <a:tc hMerge="1">
                  <a:txBody>
                    <a:bodyPr/>
                    <a:lstStyle/>
                    <a:p>
                      <a:endParaRPr lang="en-CA"/>
                    </a:p>
                  </a:txBody>
                  <a:tcPr/>
                </a:tc>
                <a:tc hMerge="1">
                  <a:txBody>
                    <a:bodyPr/>
                    <a:lstStyle/>
                    <a:p>
                      <a:endParaRPr lang="en-CA"/>
                    </a:p>
                  </a:txBody>
                  <a:tcPr/>
                </a:tc>
                <a:tc hMerge="1">
                  <a:txBody>
                    <a:bodyPr/>
                    <a:lstStyle/>
                    <a:p>
                      <a:endParaRPr lang="en-CA"/>
                    </a:p>
                  </a:txBody>
                  <a:tcPr/>
                </a:tc>
                <a:tc rowSpan="2">
                  <a:txBody>
                    <a:bodyPr/>
                    <a:lstStyle/>
                    <a:p>
                      <a:pPr algn="ctr" fontAlgn="ctr"/>
                      <a:r>
                        <a:rPr lang="en-CA" sz="600" u="none" strike="noStrike">
                          <a:effectLst/>
                        </a:rPr>
                        <a:t>Traction</a:t>
                      </a:r>
                      <a:endParaRPr lang="en-CA" sz="600" b="1" i="0" u="none" strike="noStrike">
                        <a:solidFill>
                          <a:srgbClr val="000000"/>
                        </a:solidFill>
                        <a:effectLst/>
                        <a:latin typeface="Arial" panose="020B0604020202020204" pitchFamily="34" charset="0"/>
                      </a:endParaRPr>
                    </a:p>
                  </a:txBody>
                  <a:tcPr marL="5890" marR="5890" marT="5890" marB="0" anchor="ctr"/>
                </a:tc>
                <a:tc rowSpan="2">
                  <a:txBody>
                    <a:bodyPr/>
                    <a:lstStyle/>
                    <a:p>
                      <a:pPr algn="ctr" fontAlgn="ctr"/>
                      <a:r>
                        <a:rPr lang="en-CA" sz="600" u="none" strike="noStrike">
                          <a:effectLst/>
                        </a:rPr>
                        <a:t>Mini-Turbo</a:t>
                      </a:r>
                      <a:endParaRPr lang="en-CA" sz="600" b="1" i="0" u="none" strike="noStrike">
                        <a:solidFill>
                          <a:srgbClr val="000000"/>
                        </a:solidFill>
                        <a:effectLst/>
                        <a:latin typeface="Arial" panose="020B0604020202020204" pitchFamily="34" charset="0"/>
                      </a:endParaRPr>
                    </a:p>
                  </a:txBody>
                  <a:tcPr marL="5890" marR="5890" marT="5890" marB="0" anchor="ctr"/>
                </a:tc>
                <a:tc rowSpan="2">
                  <a:txBody>
                    <a:bodyPr/>
                    <a:lstStyle/>
                    <a:p>
                      <a:pPr algn="ctr" fontAlgn="ctr"/>
                      <a:r>
                        <a:rPr lang="en-CA" sz="600" u="none" strike="noStrike">
                          <a:effectLst/>
                        </a:rPr>
                        <a:t>Invincibility</a:t>
                      </a:r>
                      <a:endParaRPr lang="en-CA" sz="600" b="1" i="0" u="none" strike="noStrike">
                        <a:solidFill>
                          <a:srgbClr val="000000"/>
                        </a:solidFill>
                        <a:effectLst/>
                        <a:latin typeface="Arial" panose="020B0604020202020204" pitchFamily="34" charset="0"/>
                      </a:endParaRPr>
                    </a:p>
                  </a:txBody>
                  <a:tcPr marL="5890" marR="5890" marT="5890" marB="0" anchor="ctr"/>
                </a:tc>
                <a:extLst>
                  <a:ext uri="{0D108BD9-81ED-4DB2-BD59-A6C34878D82A}">
                    <a16:rowId xmlns:a16="http://schemas.microsoft.com/office/drawing/2014/main" val="1292912633"/>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ctr"/>
                      <a:r>
                        <a:rPr lang="en-CA" sz="600" u="none" strike="noStrike">
                          <a:effectLst/>
                        </a:rPr>
                        <a:t>Ground</a:t>
                      </a:r>
                      <a:endParaRPr lang="en-CA" sz="600" b="1" i="0" u="none" strike="noStrike">
                        <a:solidFill>
                          <a:srgbClr val="000000"/>
                        </a:solidFill>
                        <a:effectLst/>
                        <a:latin typeface="Arial" panose="020B0604020202020204" pitchFamily="34" charset="0"/>
                      </a:endParaRPr>
                    </a:p>
                  </a:txBody>
                  <a:tcPr marL="5890" marR="5890" marT="5890" marB="0" anchor="ctr"/>
                </a:tc>
                <a:tc>
                  <a:txBody>
                    <a:bodyPr/>
                    <a:lstStyle/>
                    <a:p>
                      <a:pPr algn="ctr" fontAlgn="ctr"/>
                      <a:r>
                        <a:rPr lang="en-CA" sz="600" u="none" strike="noStrike">
                          <a:effectLst/>
                        </a:rPr>
                        <a:t>Water</a:t>
                      </a:r>
                      <a:endParaRPr lang="en-CA" sz="600" b="1" i="0" u="none" strike="noStrike">
                        <a:solidFill>
                          <a:srgbClr val="000000"/>
                        </a:solidFill>
                        <a:effectLst/>
                        <a:latin typeface="Arial" panose="020B0604020202020204" pitchFamily="34" charset="0"/>
                      </a:endParaRPr>
                    </a:p>
                  </a:txBody>
                  <a:tcPr marL="5890" marR="5890" marT="5890" marB="0" anchor="ctr"/>
                </a:tc>
                <a:tc>
                  <a:txBody>
                    <a:bodyPr/>
                    <a:lstStyle/>
                    <a:p>
                      <a:pPr algn="ctr" fontAlgn="ctr"/>
                      <a:r>
                        <a:rPr lang="en-CA" sz="600" u="none" strike="noStrike">
                          <a:effectLst/>
                        </a:rPr>
                        <a:t>Air</a:t>
                      </a:r>
                      <a:endParaRPr lang="en-CA" sz="600" b="1" i="0" u="none" strike="noStrike">
                        <a:solidFill>
                          <a:srgbClr val="000000"/>
                        </a:solidFill>
                        <a:effectLst/>
                        <a:latin typeface="Arial" panose="020B0604020202020204" pitchFamily="34" charset="0"/>
                      </a:endParaRPr>
                    </a:p>
                  </a:txBody>
                  <a:tcPr marL="5890" marR="5890" marT="5890" marB="0" anchor="ctr"/>
                </a:tc>
                <a:tc>
                  <a:txBody>
                    <a:bodyPr/>
                    <a:lstStyle/>
                    <a:p>
                      <a:pPr algn="ctr" fontAlgn="ctr"/>
                      <a:r>
                        <a:rPr lang="en-CA" sz="600" u="none" strike="noStrike">
                          <a:effectLst/>
                        </a:rPr>
                        <a:t>Anti-Gravity</a:t>
                      </a:r>
                      <a:endParaRPr lang="en-CA" sz="600" b="1" i="0" u="none" strike="noStrike">
                        <a:solidFill>
                          <a:srgbClr val="000000"/>
                        </a:solidFill>
                        <a:effectLst/>
                        <a:latin typeface="Arial" panose="020B0604020202020204" pitchFamily="34" charset="0"/>
                      </a:endParaRPr>
                    </a:p>
                  </a:txBody>
                  <a:tcPr marL="5890" marR="5890" marT="5890" marB="0" anchor="ctr"/>
                </a:tc>
                <a:tc vMerge="1">
                  <a:txBody>
                    <a:bodyPr/>
                    <a:lstStyle/>
                    <a:p>
                      <a:endParaRPr lang="en-CA"/>
                    </a:p>
                  </a:txBody>
                  <a:tcPr/>
                </a:tc>
                <a:tc vMerge="1">
                  <a:txBody>
                    <a:bodyPr/>
                    <a:lstStyle/>
                    <a:p>
                      <a:endParaRPr lang="en-CA"/>
                    </a:p>
                  </a:txBody>
                  <a:tcPr/>
                </a:tc>
                <a:tc>
                  <a:txBody>
                    <a:bodyPr/>
                    <a:lstStyle/>
                    <a:p>
                      <a:pPr algn="ctr" fontAlgn="ctr"/>
                      <a:r>
                        <a:rPr lang="en-CA" sz="600" u="none" strike="noStrike">
                          <a:effectLst/>
                        </a:rPr>
                        <a:t>Ground</a:t>
                      </a:r>
                      <a:endParaRPr lang="en-CA" sz="600" b="1" i="0" u="none" strike="noStrike">
                        <a:solidFill>
                          <a:srgbClr val="000000"/>
                        </a:solidFill>
                        <a:effectLst/>
                        <a:latin typeface="Arial" panose="020B0604020202020204" pitchFamily="34" charset="0"/>
                      </a:endParaRPr>
                    </a:p>
                  </a:txBody>
                  <a:tcPr marL="5890" marR="5890" marT="5890" marB="0" anchor="ctr"/>
                </a:tc>
                <a:tc>
                  <a:txBody>
                    <a:bodyPr/>
                    <a:lstStyle/>
                    <a:p>
                      <a:pPr algn="ctr" fontAlgn="ctr"/>
                      <a:r>
                        <a:rPr lang="en-CA" sz="600" u="none" strike="noStrike">
                          <a:effectLst/>
                        </a:rPr>
                        <a:t>Water</a:t>
                      </a:r>
                      <a:endParaRPr lang="en-CA" sz="600" b="1" i="0" u="none" strike="noStrike">
                        <a:solidFill>
                          <a:srgbClr val="000000"/>
                        </a:solidFill>
                        <a:effectLst/>
                        <a:latin typeface="Arial" panose="020B0604020202020204" pitchFamily="34" charset="0"/>
                      </a:endParaRPr>
                    </a:p>
                  </a:txBody>
                  <a:tcPr marL="5890" marR="5890" marT="5890" marB="0" anchor="ctr"/>
                </a:tc>
                <a:tc>
                  <a:txBody>
                    <a:bodyPr/>
                    <a:lstStyle/>
                    <a:p>
                      <a:pPr algn="ctr" fontAlgn="ctr"/>
                      <a:r>
                        <a:rPr lang="en-CA" sz="600" u="none" strike="noStrike">
                          <a:effectLst/>
                        </a:rPr>
                        <a:t>Air</a:t>
                      </a:r>
                      <a:endParaRPr lang="en-CA" sz="600" b="1" i="0" u="none" strike="noStrike">
                        <a:solidFill>
                          <a:srgbClr val="000000"/>
                        </a:solidFill>
                        <a:effectLst/>
                        <a:latin typeface="Arial" panose="020B0604020202020204" pitchFamily="34" charset="0"/>
                      </a:endParaRPr>
                    </a:p>
                  </a:txBody>
                  <a:tcPr marL="5890" marR="5890" marT="5890" marB="0" anchor="ctr"/>
                </a:tc>
                <a:tc>
                  <a:txBody>
                    <a:bodyPr/>
                    <a:lstStyle/>
                    <a:p>
                      <a:pPr algn="ctr" fontAlgn="ctr"/>
                      <a:r>
                        <a:rPr lang="en-CA" sz="600" u="none" strike="noStrike">
                          <a:effectLst/>
                        </a:rPr>
                        <a:t>Anti-Gravity</a:t>
                      </a:r>
                      <a:endParaRPr lang="en-CA" sz="600" b="1" i="0" u="none" strike="noStrike">
                        <a:solidFill>
                          <a:srgbClr val="000000"/>
                        </a:solidFill>
                        <a:effectLst/>
                        <a:latin typeface="Arial" panose="020B0604020202020204" pitchFamily="34" charset="0"/>
                      </a:endParaRPr>
                    </a:p>
                  </a:txBody>
                  <a:tcPr marL="5890" marR="5890" marT="5890" marB="0" anchor="ct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2098754718"/>
                  </a:ext>
                </a:extLst>
              </a:tr>
              <a:tr h="170815">
                <a:tc>
                  <a:txBody>
                    <a:bodyPr/>
                    <a:lstStyle/>
                    <a:p>
                      <a:pPr algn="ctr" fontAlgn="b"/>
                      <a:r>
                        <a:rPr lang="en-CA" sz="1000" u="none" strike="noStrike">
                          <a:effectLst/>
                        </a:rPr>
                        <a:t>Small</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1</a:t>
                      </a:r>
                      <a:endParaRPr lang="en-CA" sz="1000" b="0" i="0" u="none" strike="noStrike" dirty="0">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167962645"/>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3440121628"/>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2830922057"/>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3</a:t>
                      </a:r>
                      <a:endParaRPr lang="en-CA" sz="1000" b="0" i="0" u="none" strike="noStrike" dirty="0">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3294869089"/>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4048250124"/>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1605563563"/>
                  </a:ext>
                </a:extLst>
              </a:tr>
              <a:tr h="170815">
                <a:tc>
                  <a:txBody>
                    <a:bodyPr/>
                    <a:lstStyle/>
                    <a:p>
                      <a:pPr algn="ctr" fontAlgn="b"/>
                      <a:r>
                        <a:rPr lang="en-CA" sz="1000" u="none" strike="noStrike">
                          <a:effectLst/>
                        </a:rPr>
                        <a:t>Medium</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2365959818"/>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1005376760"/>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1739838434"/>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5</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3218119570"/>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4</a:t>
                      </a:r>
                      <a:endParaRPr lang="en-CA" sz="1000" b="0" i="0" u="none" strike="noStrike" dirty="0">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678762978"/>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4029946655"/>
                  </a:ext>
                </a:extLst>
              </a:tr>
              <a:tr h="170815">
                <a:tc>
                  <a:txBody>
                    <a:bodyPr/>
                    <a:lstStyle/>
                    <a:p>
                      <a:pPr algn="ctr"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2</a:t>
                      </a:r>
                      <a:endParaRPr lang="en-CA" sz="1000" b="0" i="0" u="none" strike="noStrike" dirty="0">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2</a:t>
                      </a:r>
                      <a:endParaRPr lang="en-CA" sz="1000" b="0" i="0" u="none" strike="noStrike" dirty="0">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2953289210"/>
                  </a:ext>
                </a:extLst>
              </a:tr>
              <a:tr h="170815">
                <a:tc>
                  <a:txBody>
                    <a:bodyPr/>
                    <a:lstStyle/>
                    <a:p>
                      <a:pPr algn="ctr" fontAlgn="b"/>
                      <a:r>
                        <a:rPr lang="en-CA" sz="1000" u="none" strike="noStrike" dirty="0">
                          <a:effectLst/>
                        </a:rPr>
                        <a:t>Large</a:t>
                      </a:r>
                      <a:endParaRPr lang="en-CA" sz="1000" b="0" i="0" u="none" strike="noStrike" dirty="0">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7</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3</a:t>
                      </a:r>
                      <a:endParaRPr lang="en-CA" sz="1000" b="0" i="0" u="none" strike="noStrike" dirty="0">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3</a:t>
                      </a:r>
                      <a:endParaRPr lang="en-CA" sz="1000" b="0" i="0" u="none" strike="noStrike" dirty="0">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4</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1561185581"/>
                  </a:ext>
                </a:extLst>
              </a:tr>
              <a:tr h="170815">
                <a:tc>
                  <a:txBody>
                    <a:bodyPr/>
                    <a:lstStyle/>
                    <a:p>
                      <a:pPr algn="l"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3</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3</a:t>
                      </a:r>
                      <a:endParaRPr lang="en-CA" sz="1000" b="0" i="0" u="none" strike="noStrike" dirty="0">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6</a:t>
                      </a:r>
                      <a:endParaRPr lang="en-CA" sz="1000" b="0" i="0" u="none" strike="noStrike">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2708254911"/>
                  </a:ext>
                </a:extLst>
              </a:tr>
              <a:tr h="170815">
                <a:tc>
                  <a:txBody>
                    <a:bodyPr/>
                    <a:lstStyle/>
                    <a:p>
                      <a:pPr algn="l"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8</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2</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0</a:t>
                      </a:r>
                      <a:endParaRPr lang="en-CA" sz="1000" b="0" i="0" u="none" strike="noStrike" dirty="0">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1</a:t>
                      </a:r>
                      <a:endParaRPr lang="en-CA" sz="1000" b="0" i="0" u="none" strike="noStrike" dirty="0">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4</a:t>
                      </a:r>
                      <a:endParaRPr lang="en-CA" sz="1000" b="0" i="0" u="none" strike="noStrike" dirty="0">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367979424"/>
                  </a:ext>
                </a:extLst>
              </a:tr>
              <a:tr h="170815">
                <a:tc>
                  <a:txBody>
                    <a:bodyPr/>
                    <a:lstStyle/>
                    <a:p>
                      <a:pPr algn="l"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9</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5</a:t>
                      </a:r>
                      <a:endParaRPr lang="en-CA" sz="1000" b="0" i="0" u="none" strike="noStrike" dirty="0">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2135924169"/>
                  </a:ext>
                </a:extLst>
              </a:tr>
              <a:tr h="170815">
                <a:tc>
                  <a:txBody>
                    <a:bodyPr/>
                    <a:lstStyle/>
                    <a:p>
                      <a:pPr algn="l" fontAlgn="b"/>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10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a:effectLst/>
                        </a:rPr>
                        <a:t>0</a:t>
                      </a:r>
                      <a:endParaRPr lang="en-CA" sz="1000" b="0" i="0" u="none" strike="noStrike">
                        <a:solidFill>
                          <a:srgbClr val="000000"/>
                        </a:solidFill>
                        <a:effectLst/>
                        <a:latin typeface="Calibri" panose="020F0502020204030204" pitchFamily="34" charset="0"/>
                      </a:endParaRPr>
                    </a:p>
                  </a:txBody>
                  <a:tcPr marL="5890" marR="5890" marT="5890" marB="0" anchor="b"/>
                </a:tc>
                <a:tc>
                  <a:txBody>
                    <a:bodyPr/>
                    <a:lstStyle/>
                    <a:p>
                      <a:pPr algn="ctr" fontAlgn="b"/>
                      <a:r>
                        <a:rPr lang="en-CA" sz="1000" u="none" strike="noStrike" dirty="0">
                          <a:effectLst/>
                        </a:rPr>
                        <a:t>6</a:t>
                      </a:r>
                      <a:endParaRPr lang="en-CA" sz="1000" b="0" i="0" u="none" strike="noStrike" dirty="0">
                        <a:solidFill>
                          <a:srgbClr val="000000"/>
                        </a:solidFill>
                        <a:effectLst/>
                        <a:latin typeface="Calibri" panose="020F0502020204030204" pitchFamily="34" charset="0"/>
                      </a:endParaRPr>
                    </a:p>
                  </a:txBody>
                  <a:tcPr marL="5890" marR="5890" marT="5890" marB="0" anchor="b"/>
                </a:tc>
                <a:extLst>
                  <a:ext uri="{0D108BD9-81ED-4DB2-BD59-A6C34878D82A}">
                    <a16:rowId xmlns:a16="http://schemas.microsoft.com/office/drawing/2014/main" val="1246324809"/>
                  </a:ext>
                </a:extLst>
              </a:tr>
            </a:tbl>
          </a:graphicData>
        </a:graphic>
      </p:graphicFrame>
      <p:pic>
        <p:nvPicPr>
          <p:cNvPr id="13" name="Picture 4" descr="Yoshi - Video Games Fanon Wiki">
            <a:extLst>
              <a:ext uri="{FF2B5EF4-FFF2-40B4-BE49-F238E27FC236}">
                <a16:creationId xmlns:a16="http://schemas.microsoft.com/office/drawing/2014/main" id="{DEBE00F9-EFB4-C518-6807-B9CD661BE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950" y="2800344"/>
            <a:ext cx="155125" cy="2258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Princess Peach - Sonic News Network, the Sonic Wiki">
            <a:extLst>
              <a:ext uri="{FF2B5EF4-FFF2-40B4-BE49-F238E27FC236}">
                <a16:creationId xmlns:a16="http://schemas.microsoft.com/office/drawing/2014/main" id="{DA2F49AB-4D13-9687-708F-A2B308299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363" y="2755329"/>
            <a:ext cx="155125" cy="28204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63BE3E4-2B32-C78D-2958-F6EBC8A06283}"/>
              </a:ext>
            </a:extLst>
          </p:cNvPr>
          <p:cNvSpPr/>
          <p:nvPr/>
        </p:nvSpPr>
        <p:spPr>
          <a:xfrm>
            <a:off x="1215550" y="2755329"/>
            <a:ext cx="7397343" cy="1868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2" descr="Mario | Character Profile Wikia | Fandom">
            <a:extLst>
              <a:ext uri="{FF2B5EF4-FFF2-40B4-BE49-F238E27FC236}">
                <a16:creationId xmlns:a16="http://schemas.microsoft.com/office/drawing/2014/main" id="{6EB1DD40-9A35-D1D3-8181-C0C4548577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511" y="3201972"/>
            <a:ext cx="199209" cy="2656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C944AA4-7310-3FBF-DC5A-7A434E81707C}"/>
              </a:ext>
            </a:extLst>
          </p:cNvPr>
          <p:cNvSpPr/>
          <p:nvPr/>
        </p:nvSpPr>
        <p:spPr>
          <a:xfrm>
            <a:off x="1215550" y="3259667"/>
            <a:ext cx="7397343" cy="1868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8" descr="Donkey Kong - Heroes Wiki">
            <a:extLst>
              <a:ext uri="{FF2B5EF4-FFF2-40B4-BE49-F238E27FC236}">
                <a16:creationId xmlns:a16="http://schemas.microsoft.com/office/drawing/2014/main" id="{79138ECB-7440-3E91-F8E1-9B2C60A646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23" y="4054666"/>
            <a:ext cx="238396" cy="26881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D87515-D3DA-576C-ADC6-2CE7BA7694BF}"/>
              </a:ext>
            </a:extLst>
          </p:cNvPr>
          <p:cNvSpPr/>
          <p:nvPr/>
        </p:nvSpPr>
        <p:spPr>
          <a:xfrm>
            <a:off x="1259162" y="4097293"/>
            <a:ext cx="7353731" cy="1868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A cartoon character of a person in overalls and green hat&#10;&#10;Description automatically generated">
            <a:extLst>
              <a:ext uri="{FF2B5EF4-FFF2-40B4-BE49-F238E27FC236}">
                <a16:creationId xmlns:a16="http://schemas.microsoft.com/office/drawing/2014/main" id="{61255DB9-1387-B084-C90A-08E615D7D83E}"/>
              </a:ext>
            </a:extLst>
          </p:cNvPr>
          <p:cNvPicPr>
            <a:picLocks noChangeAspect="1"/>
          </p:cNvPicPr>
          <p:nvPr/>
        </p:nvPicPr>
        <p:blipFill>
          <a:blip r:embed="rId8"/>
          <a:stretch>
            <a:fillRect/>
          </a:stretch>
        </p:blipFill>
        <p:spPr>
          <a:xfrm>
            <a:off x="743571" y="3030491"/>
            <a:ext cx="172217" cy="236643"/>
          </a:xfrm>
          <a:prstGeom prst="rect">
            <a:avLst/>
          </a:prstGeom>
        </p:spPr>
      </p:pic>
      <p:sp>
        <p:nvSpPr>
          <p:cNvPr id="9" name="Rectangle 8">
            <a:extLst>
              <a:ext uri="{FF2B5EF4-FFF2-40B4-BE49-F238E27FC236}">
                <a16:creationId xmlns:a16="http://schemas.microsoft.com/office/drawing/2014/main" id="{A04D51A8-4BDF-2B8E-950E-A2431A166688}"/>
              </a:ext>
            </a:extLst>
          </p:cNvPr>
          <p:cNvSpPr/>
          <p:nvPr/>
        </p:nvSpPr>
        <p:spPr>
          <a:xfrm>
            <a:off x="1215550" y="3057333"/>
            <a:ext cx="7397343" cy="1868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57910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Introduction  </a:t>
            </a:r>
            <a:r>
              <a:rPr lang="en-US" dirty="0">
                <a:solidFill>
                  <a:schemeClr val="lt1"/>
                </a:solidFill>
              </a:rPr>
              <a:t>         </a:t>
            </a:r>
            <a:r>
              <a:rPr lang="en-US" dirty="0">
                <a:solidFill>
                  <a:srgbClr val="0D5BDC"/>
                </a:solidFill>
              </a:rPr>
              <a:t>Data Analysis           </a:t>
            </a:r>
            <a:r>
              <a:rPr lang="en-US" dirty="0">
                <a:solidFill>
                  <a:schemeClr val="bg1"/>
                </a:solidFill>
              </a:rPr>
              <a:t>Use-Case</a:t>
            </a:r>
            <a:r>
              <a:rPr lang="en-US" dirty="0">
                <a:solidFill>
                  <a:schemeClr val="accent1">
                    <a:lumMod val="75000"/>
                  </a:schemeClr>
                </a:solidFill>
              </a:rPr>
              <a:t>           Vocabulary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What do you do after you select your character?</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Select your kart, but how? </a:t>
            </a:r>
            <a:endParaRPr sz="1050" b="0" i="0" u="none" strike="noStrike" cap="none" dirty="0">
              <a:solidFill>
                <a:srgbClr val="000000"/>
              </a:solidFill>
              <a:latin typeface="Arial"/>
              <a:ea typeface="Arial"/>
              <a:cs typeface="Arial"/>
              <a:sym typeface="Arial"/>
            </a:endParaRPr>
          </a:p>
        </p:txBody>
      </p:sp>
      <p:sp>
        <p:nvSpPr>
          <p:cNvPr id="12" name="Rectangle: Rounded Corners 11">
            <a:extLst>
              <a:ext uri="{FF2B5EF4-FFF2-40B4-BE49-F238E27FC236}">
                <a16:creationId xmlns:a16="http://schemas.microsoft.com/office/drawing/2014/main" id="{AC15452C-0928-ECE7-FC7C-25A8E92BC2E3}"/>
              </a:ext>
            </a:extLst>
          </p:cNvPr>
          <p:cNvSpPr/>
          <p:nvPr/>
        </p:nvSpPr>
        <p:spPr>
          <a:xfrm>
            <a:off x="2962340" y="918111"/>
            <a:ext cx="2890791" cy="285918"/>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How do you select your Kart?</a:t>
            </a:r>
          </a:p>
        </p:txBody>
      </p:sp>
      <p:pic>
        <p:nvPicPr>
          <p:cNvPr id="2" name="Picture 2" descr="confused yoshi by blix225 on DeviantArt">
            <a:extLst>
              <a:ext uri="{FF2B5EF4-FFF2-40B4-BE49-F238E27FC236}">
                <a16:creationId xmlns:a16="http://schemas.microsoft.com/office/drawing/2014/main" id="{9218C0DF-D9D7-1D3F-36B8-0B63A2A11B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17" b="7061"/>
          <a:stretch/>
        </p:blipFill>
        <p:spPr bwMode="auto">
          <a:xfrm>
            <a:off x="6419886" y="3609631"/>
            <a:ext cx="1766116" cy="11354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w to unlock the Mercedes-Benz DLC in Mario Kart 8 Deluxe, plus ...">
            <a:extLst>
              <a:ext uri="{FF2B5EF4-FFF2-40B4-BE49-F238E27FC236}">
                <a16:creationId xmlns:a16="http://schemas.microsoft.com/office/drawing/2014/main" id="{698AAF29-C4A7-BD25-F407-8D0014BABC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1" y="1374398"/>
            <a:ext cx="3969586" cy="22314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rio Kart 8 Deluxe All Vehicle Parts - YouTube">
            <a:extLst>
              <a:ext uri="{FF2B5EF4-FFF2-40B4-BE49-F238E27FC236}">
                <a16:creationId xmlns:a16="http://schemas.microsoft.com/office/drawing/2014/main" id="{2D933736-40A3-F37E-388E-B9DCB2DCB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1626" y="1374398"/>
            <a:ext cx="3969586" cy="22314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4CBC4E01-75A1-741F-A90B-3DD9870EE42D}"/>
              </a:ext>
            </a:extLst>
          </p:cNvPr>
          <p:cNvSpPr/>
          <p:nvPr/>
        </p:nvSpPr>
        <p:spPr>
          <a:xfrm>
            <a:off x="2597187" y="3995046"/>
            <a:ext cx="3711645"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Define the desired outcome = WIN</a:t>
            </a:r>
          </a:p>
        </p:txBody>
      </p:sp>
      <p:pic>
        <p:nvPicPr>
          <p:cNvPr id="2054" name="Picture 6">
            <a:extLst>
              <a:ext uri="{FF2B5EF4-FFF2-40B4-BE49-F238E27FC236}">
                <a16:creationId xmlns:a16="http://schemas.microsoft.com/office/drawing/2014/main" id="{BD9FADA2-652D-E32B-E441-E4C18AD76A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3564" y="833814"/>
            <a:ext cx="451667" cy="4516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DD462EE-36E4-D5E4-ABEB-7044A0EA55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9917" y="3968061"/>
            <a:ext cx="306574" cy="30657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1D3B914F-4D5E-6C18-97F1-0D231D884711}"/>
              </a:ext>
            </a:extLst>
          </p:cNvPr>
          <p:cNvSpPr/>
          <p:nvPr/>
        </p:nvSpPr>
        <p:spPr>
          <a:xfrm>
            <a:off x="2597187" y="4362907"/>
            <a:ext cx="3711646"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Understand the variable (Body, Tire, Glider) </a:t>
            </a:r>
          </a:p>
        </p:txBody>
      </p:sp>
      <p:pic>
        <p:nvPicPr>
          <p:cNvPr id="2060" name="Picture 12">
            <a:extLst>
              <a:ext uri="{FF2B5EF4-FFF2-40B4-BE49-F238E27FC236}">
                <a16:creationId xmlns:a16="http://schemas.microsoft.com/office/drawing/2014/main" id="{8BBAD799-FCA9-D0E1-4787-D84DA4D6C9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4589" y="4342783"/>
            <a:ext cx="306574" cy="3065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3573105-72E8-8C56-6ECB-A442A4B595AB}"/>
              </a:ext>
            </a:extLst>
          </p:cNvPr>
          <p:cNvPicPr>
            <a:picLocks noChangeAspect="1"/>
          </p:cNvPicPr>
          <p:nvPr/>
        </p:nvPicPr>
        <p:blipFill>
          <a:blip r:embed="rId10"/>
          <a:stretch>
            <a:fillRect/>
          </a:stretch>
        </p:blipFill>
        <p:spPr>
          <a:xfrm>
            <a:off x="7585225" y="3726892"/>
            <a:ext cx="970681" cy="966497"/>
          </a:xfrm>
          <a:prstGeom prst="rect">
            <a:avLst/>
          </a:prstGeom>
        </p:spPr>
      </p:pic>
      <p:sp>
        <p:nvSpPr>
          <p:cNvPr id="18" name="TextBox 17">
            <a:extLst>
              <a:ext uri="{FF2B5EF4-FFF2-40B4-BE49-F238E27FC236}">
                <a16:creationId xmlns:a16="http://schemas.microsoft.com/office/drawing/2014/main" id="{85BE1509-00B9-8258-44DC-C5C5F662B4A6}"/>
              </a:ext>
            </a:extLst>
          </p:cNvPr>
          <p:cNvSpPr txBox="1"/>
          <p:nvPr/>
        </p:nvSpPr>
        <p:spPr>
          <a:xfrm>
            <a:off x="7406522" y="4605909"/>
            <a:ext cx="1895083" cy="261610"/>
          </a:xfrm>
          <a:prstGeom prst="rect">
            <a:avLst/>
          </a:prstGeom>
          <a:noFill/>
        </p:spPr>
        <p:txBody>
          <a:bodyPr wrap="square">
            <a:spAutoFit/>
          </a:bodyPr>
          <a:lstStyle/>
          <a:p>
            <a:r>
              <a:rPr lang="en-CA" sz="1050" dirty="0"/>
              <a:t>https://rb.gy/cukrkd</a:t>
            </a:r>
          </a:p>
        </p:txBody>
      </p:sp>
    </p:spTree>
    <p:extLst>
      <p:ext uri="{BB962C8B-B14F-4D97-AF65-F5344CB8AC3E}">
        <p14:creationId xmlns:p14="http://schemas.microsoft.com/office/powerpoint/2010/main" val="1362223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Introduction  </a:t>
            </a:r>
            <a:r>
              <a:rPr lang="en-US" dirty="0">
                <a:solidFill>
                  <a:schemeClr val="lt1"/>
                </a:solidFill>
              </a:rPr>
              <a:t>         </a:t>
            </a:r>
            <a:r>
              <a:rPr lang="en-US" dirty="0">
                <a:solidFill>
                  <a:srgbClr val="0D5BDC"/>
                </a:solidFill>
              </a:rPr>
              <a:t>Data Analysis           </a:t>
            </a:r>
            <a:r>
              <a:rPr lang="en-US" dirty="0">
                <a:solidFill>
                  <a:schemeClr val="bg1"/>
                </a:solidFill>
              </a:rPr>
              <a:t>Use-Case</a:t>
            </a:r>
            <a:r>
              <a:rPr lang="en-US" dirty="0">
                <a:solidFill>
                  <a:schemeClr val="accent1">
                    <a:lumMod val="75000"/>
                  </a:schemeClr>
                </a:solidFill>
              </a:rPr>
              <a:t>           Vocabulary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altLang="zh-CN" b="1" dirty="0">
                <a:solidFill>
                  <a:schemeClr val="dk1"/>
                </a:solidFill>
                <a:latin typeface="Calibri"/>
                <a:ea typeface="Calibri"/>
                <a:cs typeface="Calibri"/>
                <a:sym typeface="Calibri"/>
              </a:rPr>
              <a:t>Step 1</a:t>
            </a:r>
            <a:r>
              <a:rPr lang="en-US" b="1" i="0" u="none" strike="noStrike" cap="none" dirty="0">
                <a:solidFill>
                  <a:schemeClr val="dk1"/>
                </a:solidFill>
                <a:latin typeface="Calibri"/>
                <a:ea typeface="Calibri"/>
                <a:cs typeface="Calibri"/>
                <a:sym typeface="Calibri"/>
              </a:rPr>
              <a:t> –</a:t>
            </a:r>
            <a:r>
              <a:rPr lang="en-US" b="1" dirty="0">
                <a:solidFill>
                  <a:schemeClr val="dk1"/>
                </a:solidFill>
                <a:latin typeface="Calibri"/>
                <a:ea typeface="Calibri"/>
                <a:cs typeface="Calibri"/>
                <a:sym typeface="Calibri"/>
              </a:rPr>
              <a:t> where to find suitable data?</a:t>
            </a:r>
            <a:endParaRPr lang="en-US"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dirty="0">
                <a:solidFill>
                  <a:srgbClr val="7F7F7F"/>
                </a:solidFill>
                <a:latin typeface="Calibri"/>
                <a:ea typeface="Calibri"/>
                <a:cs typeface="Calibri"/>
                <a:sym typeface="Calibri"/>
              </a:rPr>
              <a:t>Below table shows statistics for body of karts</a:t>
            </a:r>
            <a:endParaRPr lang="en-US" sz="1050" b="0" i="0" u="none" strike="noStrike" cap="none" dirty="0">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032C83DB-610E-81BF-C979-AFEEAC09B18F}"/>
              </a:ext>
            </a:extLst>
          </p:cNvPr>
          <p:cNvPicPr>
            <a:picLocks noChangeAspect="1"/>
          </p:cNvPicPr>
          <p:nvPr/>
        </p:nvPicPr>
        <p:blipFill>
          <a:blip r:embed="rId4"/>
          <a:stretch>
            <a:fillRect/>
          </a:stretch>
        </p:blipFill>
        <p:spPr>
          <a:xfrm>
            <a:off x="1245030" y="967123"/>
            <a:ext cx="6653939" cy="3605604"/>
          </a:xfrm>
          <a:prstGeom prst="rect">
            <a:avLst/>
          </a:prstGeom>
        </p:spPr>
      </p:pic>
      <p:pic>
        <p:nvPicPr>
          <p:cNvPr id="8" name="Picture 7">
            <a:extLst>
              <a:ext uri="{FF2B5EF4-FFF2-40B4-BE49-F238E27FC236}">
                <a16:creationId xmlns:a16="http://schemas.microsoft.com/office/drawing/2014/main" id="{670FCDDD-E747-3FC7-A2C2-63C466CC3686}"/>
              </a:ext>
            </a:extLst>
          </p:cNvPr>
          <p:cNvPicPr>
            <a:picLocks noChangeAspect="1"/>
          </p:cNvPicPr>
          <p:nvPr/>
        </p:nvPicPr>
        <p:blipFill>
          <a:blip r:embed="rId5"/>
          <a:stretch>
            <a:fillRect/>
          </a:stretch>
        </p:blipFill>
        <p:spPr>
          <a:xfrm>
            <a:off x="8264588" y="4152648"/>
            <a:ext cx="491255" cy="472198"/>
          </a:xfrm>
          <a:prstGeom prst="rect">
            <a:avLst/>
          </a:prstGeom>
        </p:spPr>
      </p:pic>
      <p:sp>
        <p:nvSpPr>
          <p:cNvPr id="9" name="TextBox 8">
            <a:extLst>
              <a:ext uri="{FF2B5EF4-FFF2-40B4-BE49-F238E27FC236}">
                <a16:creationId xmlns:a16="http://schemas.microsoft.com/office/drawing/2014/main" id="{83B517BA-124C-F630-781B-CC828B3D0464}"/>
              </a:ext>
            </a:extLst>
          </p:cNvPr>
          <p:cNvSpPr txBox="1"/>
          <p:nvPr/>
        </p:nvSpPr>
        <p:spPr>
          <a:xfrm>
            <a:off x="7876433" y="4624846"/>
            <a:ext cx="1267567" cy="246221"/>
          </a:xfrm>
          <a:prstGeom prst="rect">
            <a:avLst/>
          </a:prstGeom>
          <a:noFill/>
        </p:spPr>
        <p:txBody>
          <a:bodyPr wrap="square">
            <a:spAutoFit/>
          </a:bodyPr>
          <a:lstStyle/>
          <a:p>
            <a:r>
              <a:rPr lang="en-CA" sz="1000" dirty="0"/>
              <a:t>https://rb.gy/z1qj8z</a:t>
            </a:r>
          </a:p>
        </p:txBody>
      </p:sp>
    </p:spTree>
    <p:extLst>
      <p:ext uri="{BB962C8B-B14F-4D97-AF65-F5344CB8AC3E}">
        <p14:creationId xmlns:p14="http://schemas.microsoft.com/office/powerpoint/2010/main" val="3030518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Introduction  </a:t>
            </a:r>
            <a:r>
              <a:rPr lang="en-US" dirty="0">
                <a:solidFill>
                  <a:schemeClr val="lt1"/>
                </a:solidFill>
              </a:rPr>
              <a:t>         </a:t>
            </a:r>
            <a:r>
              <a:rPr lang="en-US" dirty="0">
                <a:solidFill>
                  <a:srgbClr val="0D5BDC"/>
                </a:solidFill>
              </a:rPr>
              <a:t>Data Analysis           </a:t>
            </a:r>
            <a:r>
              <a:rPr lang="en-US" dirty="0">
                <a:solidFill>
                  <a:schemeClr val="bg1"/>
                </a:solidFill>
              </a:rPr>
              <a:t>Use-Case</a:t>
            </a:r>
            <a:r>
              <a:rPr lang="en-US" dirty="0">
                <a:solidFill>
                  <a:schemeClr val="accent1">
                    <a:lumMod val="75000"/>
                  </a:schemeClr>
                </a:solidFill>
              </a:rPr>
              <a:t>           Vocabulary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b="1" i="0" u="none" strike="noStrike" cap="none" dirty="0">
                <a:solidFill>
                  <a:schemeClr val="dk1"/>
                </a:solidFill>
                <a:latin typeface="Calibri"/>
                <a:ea typeface="Calibri"/>
                <a:cs typeface="Calibri"/>
                <a:sym typeface="Calibri"/>
              </a:rPr>
              <a:t>Step 2: Data on Bodies of the Kart</a:t>
            </a:r>
          </a:p>
          <a:p>
            <a:pPr marL="0" marR="0" lvl="0" indent="0" algn="l" rtl="0">
              <a:lnSpc>
                <a:spcPct val="100000"/>
              </a:lnSpc>
              <a:spcBef>
                <a:spcPts val="0"/>
              </a:spcBef>
              <a:spcAft>
                <a:spcPts val="0"/>
              </a:spcAft>
              <a:buClr>
                <a:srgbClr val="000000"/>
              </a:buClr>
              <a:buSzPts val="2000"/>
              <a:buFont typeface="Arial"/>
              <a:buNone/>
            </a:pPr>
            <a:r>
              <a:rPr lang="en-US" dirty="0">
                <a:solidFill>
                  <a:srgbClr val="7F7F7F"/>
                </a:solidFill>
                <a:latin typeface="Calibri"/>
                <a:ea typeface="Calibri"/>
                <a:cs typeface="Calibri"/>
                <a:sym typeface="Calibri"/>
              </a:rPr>
              <a:t>We want structured table, easier for AI to understand  </a:t>
            </a:r>
            <a:endParaRPr lang="en-US" sz="105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2535A429-A35F-4329-EC5D-47571F4EFBF5}"/>
              </a:ext>
            </a:extLst>
          </p:cNvPr>
          <p:cNvPicPr>
            <a:picLocks noChangeAspect="1"/>
          </p:cNvPicPr>
          <p:nvPr/>
        </p:nvPicPr>
        <p:blipFill>
          <a:blip r:embed="rId4"/>
          <a:stretch>
            <a:fillRect/>
          </a:stretch>
        </p:blipFill>
        <p:spPr>
          <a:xfrm>
            <a:off x="8264588" y="4152648"/>
            <a:ext cx="491255" cy="472198"/>
          </a:xfrm>
          <a:prstGeom prst="rect">
            <a:avLst/>
          </a:prstGeom>
        </p:spPr>
      </p:pic>
      <p:sp>
        <p:nvSpPr>
          <p:cNvPr id="11" name="TextBox 10">
            <a:extLst>
              <a:ext uri="{FF2B5EF4-FFF2-40B4-BE49-F238E27FC236}">
                <a16:creationId xmlns:a16="http://schemas.microsoft.com/office/drawing/2014/main" id="{3B30FD94-ECA6-79E4-63C5-89414DD0E4F5}"/>
              </a:ext>
            </a:extLst>
          </p:cNvPr>
          <p:cNvSpPr txBox="1"/>
          <p:nvPr/>
        </p:nvSpPr>
        <p:spPr>
          <a:xfrm>
            <a:off x="7876433" y="4624846"/>
            <a:ext cx="1267567" cy="246221"/>
          </a:xfrm>
          <a:prstGeom prst="rect">
            <a:avLst/>
          </a:prstGeom>
          <a:noFill/>
        </p:spPr>
        <p:txBody>
          <a:bodyPr wrap="square">
            <a:spAutoFit/>
          </a:bodyPr>
          <a:lstStyle/>
          <a:p>
            <a:r>
              <a:rPr lang="en-CA" sz="1000" dirty="0"/>
              <a:t>https://rb.gy/z1qj8z</a:t>
            </a:r>
          </a:p>
        </p:txBody>
      </p:sp>
      <p:pic>
        <p:nvPicPr>
          <p:cNvPr id="7" name="Picture 6">
            <a:extLst>
              <a:ext uri="{FF2B5EF4-FFF2-40B4-BE49-F238E27FC236}">
                <a16:creationId xmlns:a16="http://schemas.microsoft.com/office/drawing/2014/main" id="{75438B6A-183A-8601-63B7-D7DAD72114F3}"/>
              </a:ext>
            </a:extLst>
          </p:cNvPr>
          <p:cNvPicPr>
            <a:picLocks noChangeAspect="1"/>
          </p:cNvPicPr>
          <p:nvPr/>
        </p:nvPicPr>
        <p:blipFill>
          <a:blip r:embed="rId5"/>
          <a:stretch>
            <a:fillRect/>
          </a:stretch>
        </p:blipFill>
        <p:spPr>
          <a:xfrm>
            <a:off x="2781916" y="746269"/>
            <a:ext cx="3580167" cy="3837284"/>
          </a:xfrm>
          <a:prstGeom prst="rect">
            <a:avLst/>
          </a:prstGeom>
        </p:spPr>
      </p:pic>
    </p:spTree>
    <p:extLst>
      <p:ext uri="{BB962C8B-B14F-4D97-AF65-F5344CB8AC3E}">
        <p14:creationId xmlns:p14="http://schemas.microsoft.com/office/powerpoint/2010/main" val="2829854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Introduction  </a:t>
            </a:r>
            <a:r>
              <a:rPr lang="en-US" dirty="0">
                <a:solidFill>
                  <a:schemeClr val="lt1"/>
                </a:solidFill>
              </a:rPr>
              <a:t>         </a:t>
            </a:r>
            <a:r>
              <a:rPr lang="en-US" dirty="0">
                <a:solidFill>
                  <a:srgbClr val="0D5BDC"/>
                </a:solidFill>
              </a:rPr>
              <a:t>Data Analysis           </a:t>
            </a:r>
            <a:r>
              <a:rPr lang="en-US" dirty="0">
                <a:solidFill>
                  <a:schemeClr val="bg1"/>
                </a:solidFill>
              </a:rPr>
              <a:t>Use-Case</a:t>
            </a:r>
            <a:r>
              <a:rPr lang="en-US" dirty="0">
                <a:solidFill>
                  <a:schemeClr val="accent1">
                    <a:lumMod val="75000"/>
                  </a:schemeClr>
                </a:solidFill>
              </a:rPr>
              <a:t>           Vocabulary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b="1" i="0" u="none" strike="noStrike" cap="none" dirty="0">
                <a:solidFill>
                  <a:schemeClr val="dk1"/>
                </a:solidFill>
                <a:latin typeface="Calibri"/>
                <a:ea typeface="Calibri"/>
                <a:cs typeface="Calibri"/>
                <a:sym typeface="Calibri"/>
              </a:rPr>
              <a:t>Step 2: Data on Tires of the Kart</a:t>
            </a:r>
          </a:p>
          <a:p>
            <a:pPr marL="0" marR="0" lvl="0" indent="0" algn="l" rtl="0">
              <a:lnSpc>
                <a:spcPct val="100000"/>
              </a:lnSpc>
              <a:spcBef>
                <a:spcPts val="0"/>
              </a:spcBef>
              <a:spcAft>
                <a:spcPts val="0"/>
              </a:spcAft>
              <a:buClr>
                <a:srgbClr val="000000"/>
              </a:buClr>
              <a:buSzPts val="2000"/>
              <a:buFont typeface="Arial"/>
              <a:buNone/>
            </a:pPr>
            <a:r>
              <a:rPr lang="en-US" dirty="0">
                <a:solidFill>
                  <a:srgbClr val="7F7F7F"/>
                </a:solidFill>
                <a:latin typeface="Calibri"/>
                <a:ea typeface="Calibri"/>
                <a:cs typeface="Calibri"/>
                <a:sym typeface="Calibri"/>
              </a:rPr>
              <a:t>We want structured table, easier for AI to understand </a:t>
            </a:r>
            <a:endParaRPr lang="en-US" sz="105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2535A429-A35F-4329-EC5D-47571F4EFBF5}"/>
              </a:ext>
            </a:extLst>
          </p:cNvPr>
          <p:cNvPicPr>
            <a:picLocks noChangeAspect="1"/>
          </p:cNvPicPr>
          <p:nvPr/>
        </p:nvPicPr>
        <p:blipFill>
          <a:blip r:embed="rId4"/>
          <a:stretch>
            <a:fillRect/>
          </a:stretch>
        </p:blipFill>
        <p:spPr>
          <a:xfrm>
            <a:off x="8016186" y="3912743"/>
            <a:ext cx="703580" cy="676286"/>
          </a:xfrm>
          <a:prstGeom prst="rect">
            <a:avLst/>
          </a:prstGeom>
        </p:spPr>
      </p:pic>
      <p:sp>
        <p:nvSpPr>
          <p:cNvPr id="11" name="TextBox 10">
            <a:extLst>
              <a:ext uri="{FF2B5EF4-FFF2-40B4-BE49-F238E27FC236}">
                <a16:creationId xmlns:a16="http://schemas.microsoft.com/office/drawing/2014/main" id="{3B30FD94-ECA6-79E4-63C5-89414DD0E4F5}"/>
              </a:ext>
            </a:extLst>
          </p:cNvPr>
          <p:cNvSpPr txBox="1"/>
          <p:nvPr/>
        </p:nvSpPr>
        <p:spPr>
          <a:xfrm>
            <a:off x="7734193" y="4589029"/>
            <a:ext cx="1267567" cy="246221"/>
          </a:xfrm>
          <a:prstGeom prst="rect">
            <a:avLst/>
          </a:prstGeom>
          <a:noFill/>
        </p:spPr>
        <p:txBody>
          <a:bodyPr wrap="square">
            <a:spAutoFit/>
          </a:bodyPr>
          <a:lstStyle/>
          <a:p>
            <a:r>
              <a:rPr lang="en-CA" sz="1000" dirty="0"/>
              <a:t>https://rb.gy/z1qj8z</a:t>
            </a:r>
          </a:p>
        </p:txBody>
      </p:sp>
      <p:pic>
        <p:nvPicPr>
          <p:cNvPr id="15" name="Picture 14">
            <a:extLst>
              <a:ext uri="{FF2B5EF4-FFF2-40B4-BE49-F238E27FC236}">
                <a16:creationId xmlns:a16="http://schemas.microsoft.com/office/drawing/2014/main" id="{69C4D85D-2289-D680-B21B-B335241D8B4B}"/>
              </a:ext>
            </a:extLst>
          </p:cNvPr>
          <p:cNvPicPr>
            <a:picLocks noChangeAspect="1"/>
          </p:cNvPicPr>
          <p:nvPr/>
        </p:nvPicPr>
        <p:blipFill>
          <a:blip r:embed="rId5"/>
          <a:stretch>
            <a:fillRect/>
          </a:stretch>
        </p:blipFill>
        <p:spPr>
          <a:xfrm>
            <a:off x="2766060" y="798490"/>
            <a:ext cx="3611879" cy="3900987"/>
          </a:xfrm>
          <a:prstGeom prst="rect">
            <a:avLst/>
          </a:prstGeom>
        </p:spPr>
      </p:pic>
    </p:spTree>
    <p:extLst>
      <p:ext uri="{BB962C8B-B14F-4D97-AF65-F5344CB8AC3E}">
        <p14:creationId xmlns:p14="http://schemas.microsoft.com/office/powerpoint/2010/main" val="478283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Introduction  </a:t>
            </a:r>
            <a:r>
              <a:rPr lang="en-US" dirty="0">
                <a:solidFill>
                  <a:schemeClr val="lt1"/>
                </a:solidFill>
              </a:rPr>
              <a:t>         </a:t>
            </a:r>
            <a:r>
              <a:rPr lang="en-US" dirty="0">
                <a:solidFill>
                  <a:srgbClr val="0D5BDC"/>
                </a:solidFill>
              </a:rPr>
              <a:t>Data Analysis           </a:t>
            </a:r>
            <a:r>
              <a:rPr lang="en-US" dirty="0">
                <a:solidFill>
                  <a:schemeClr val="bg1"/>
                </a:solidFill>
              </a:rPr>
              <a:t>Use-Case</a:t>
            </a:r>
            <a:r>
              <a:rPr lang="en-US" dirty="0">
                <a:solidFill>
                  <a:schemeClr val="accent1">
                    <a:lumMod val="75000"/>
                  </a:schemeClr>
                </a:solidFill>
              </a:rPr>
              <a:t>           Vocabulary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b="1" i="0" u="none" strike="noStrike" cap="none" dirty="0">
                <a:solidFill>
                  <a:schemeClr val="dk1"/>
                </a:solidFill>
                <a:latin typeface="Calibri"/>
                <a:ea typeface="Calibri"/>
                <a:cs typeface="Calibri"/>
                <a:sym typeface="Calibri"/>
              </a:rPr>
              <a:t>Step 2: Data on Gliders of the Kart</a:t>
            </a:r>
          </a:p>
          <a:p>
            <a:pPr marL="0" marR="0" lvl="0" indent="0" algn="l" rtl="0">
              <a:lnSpc>
                <a:spcPct val="100000"/>
              </a:lnSpc>
              <a:spcBef>
                <a:spcPts val="0"/>
              </a:spcBef>
              <a:spcAft>
                <a:spcPts val="0"/>
              </a:spcAft>
              <a:buClr>
                <a:srgbClr val="000000"/>
              </a:buClr>
              <a:buSzPts val="2000"/>
              <a:buFont typeface="Arial"/>
              <a:buNone/>
            </a:pPr>
            <a:r>
              <a:rPr lang="en-US" dirty="0">
                <a:solidFill>
                  <a:srgbClr val="7F7F7F"/>
                </a:solidFill>
                <a:latin typeface="Calibri"/>
                <a:ea typeface="Calibri"/>
                <a:cs typeface="Calibri"/>
                <a:sym typeface="Calibri"/>
              </a:rPr>
              <a:t>We want structured table, easier for AI to understand</a:t>
            </a:r>
            <a:endParaRPr lang="en-US" sz="105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2535A429-A35F-4329-EC5D-47571F4EFBF5}"/>
              </a:ext>
            </a:extLst>
          </p:cNvPr>
          <p:cNvPicPr>
            <a:picLocks noChangeAspect="1"/>
          </p:cNvPicPr>
          <p:nvPr/>
        </p:nvPicPr>
        <p:blipFill>
          <a:blip r:embed="rId4"/>
          <a:stretch>
            <a:fillRect/>
          </a:stretch>
        </p:blipFill>
        <p:spPr>
          <a:xfrm>
            <a:off x="8016186" y="3912743"/>
            <a:ext cx="703580" cy="676286"/>
          </a:xfrm>
          <a:prstGeom prst="rect">
            <a:avLst/>
          </a:prstGeom>
        </p:spPr>
      </p:pic>
      <p:sp>
        <p:nvSpPr>
          <p:cNvPr id="11" name="TextBox 10">
            <a:extLst>
              <a:ext uri="{FF2B5EF4-FFF2-40B4-BE49-F238E27FC236}">
                <a16:creationId xmlns:a16="http://schemas.microsoft.com/office/drawing/2014/main" id="{3B30FD94-ECA6-79E4-63C5-89414DD0E4F5}"/>
              </a:ext>
            </a:extLst>
          </p:cNvPr>
          <p:cNvSpPr txBox="1"/>
          <p:nvPr/>
        </p:nvSpPr>
        <p:spPr>
          <a:xfrm>
            <a:off x="7734193" y="4589029"/>
            <a:ext cx="1267567" cy="246221"/>
          </a:xfrm>
          <a:prstGeom prst="rect">
            <a:avLst/>
          </a:prstGeom>
          <a:noFill/>
        </p:spPr>
        <p:txBody>
          <a:bodyPr wrap="square">
            <a:spAutoFit/>
          </a:bodyPr>
          <a:lstStyle/>
          <a:p>
            <a:r>
              <a:rPr lang="en-CA" sz="1000" dirty="0"/>
              <a:t>https://rb.gy/z1qj8z</a:t>
            </a:r>
          </a:p>
        </p:txBody>
      </p:sp>
      <p:pic>
        <p:nvPicPr>
          <p:cNvPr id="9" name="Picture 8">
            <a:extLst>
              <a:ext uri="{FF2B5EF4-FFF2-40B4-BE49-F238E27FC236}">
                <a16:creationId xmlns:a16="http://schemas.microsoft.com/office/drawing/2014/main" id="{10CB092A-F1B3-4F6F-5CCF-813DF124352E}"/>
              </a:ext>
            </a:extLst>
          </p:cNvPr>
          <p:cNvPicPr>
            <a:picLocks noChangeAspect="1"/>
          </p:cNvPicPr>
          <p:nvPr/>
        </p:nvPicPr>
        <p:blipFill>
          <a:blip r:embed="rId5"/>
          <a:stretch>
            <a:fillRect/>
          </a:stretch>
        </p:blipFill>
        <p:spPr>
          <a:xfrm>
            <a:off x="2931837" y="833814"/>
            <a:ext cx="3280325" cy="3836067"/>
          </a:xfrm>
          <a:prstGeom prst="rect">
            <a:avLst/>
          </a:prstGeom>
        </p:spPr>
      </p:pic>
    </p:spTree>
    <p:extLst>
      <p:ext uri="{BB962C8B-B14F-4D97-AF65-F5344CB8AC3E}">
        <p14:creationId xmlns:p14="http://schemas.microsoft.com/office/powerpoint/2010/main" val="80943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Introduction  </a:t>
            </a:r>
            <a:r>
              <a:rPr lang="en-US" dirty="0">
                <a:solidFill>
                  <a:schemeClr val="lt1"/>
                </a:solidFill>
              </a:rPr>
              <a:t>         </a:t>
            </a:r>
            <a:r>
              <a:rPr lang="en-US" dirty="0">
                <a:solidFill>
                  <a:srgbClr val="0D5BDC"/>
                </a:solidFill>
              </a:rPr>
              <a:t>Data Analysis           </a:t>
            </a:r>
            <a:r>
              <a:rPr lang="en-US" dirty="0">
                <a:solidFill>
                  <a:schemeClr val="bg1"/>
                </a:solidFill>
              </a:rPr>
              <a:t>Use-Case</a:t>
            </a:r>
            <a:r>
              <a:rPr lang="en-US" dirty="0">
                <a:solidFill>
                  <a:schemeClr val="accent1">
                    <a:lumMod val="75000"/>
                  </a:schemeClr>
                </a:solidFill>
              </a:rPr>
              <a:t>           Vocabulary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dirty="0">
                <a:solidFill>
                  <a:schemeClr val="dk1"/>
                </a:solidFill>
                <a:latin typeface="Calibri"/>
                <a:ea typeface="Calibri"/>
                <a:cs typeface="Calibri"/>
                <a:sym typeface="Calibri"/>
              </a:rPr>
              <a:t>Let’s use AI to see which </a:t>
            </a:r>
            <a:r>
              <a:rPr lang="en-CA" b="1" i="0" u="none" strike="noStrike" cap="none" dirty="0">
                <a:solidFill>
                  <a:schemeClr val="dk1"/>
                </a:solidFill>
                <a:latin typeface="Calibri"/>
                <a:ea typeface="Calibri"/>
                <a:cs typeface="Calibri"/>
                <a:sym typeface="Calibri"/>
              </a:rPr>
              <a:t>combination is your best car?</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altLang="ja-JP" dirty="0">
                <a:solidFill>
                  <a:srgbClr val="7F7F7F"/>
                </a:solidFill>
                <a:latin typeface="Calibri"/>
                <a:ea typeface="Calibri"/>
                <a:cs typeface="Calibri"/>
                <a:sym typeface="Calibri"/>
              </a:rPr>
              <a:t>We will do this together. You give instructions, I will do it for you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1" name="Rectangle: Rounded Corners 10">
            <a:extLst>
              <a:ext uri="{FF2B5EF4-FFF2-40B4-BE49-F238E27FC236}">
                <a16:creationId xmlns:a16="http://schemas.microsoft.com/office/drawing/2014/main" id="{89B8BE7D-4962-3DD1-5D0A-B323CA81168E}"/>
              </a:ext>
            </a:extLst>
          </p:cNvPr>
          <p:cNvSpPr/>
          <p:nvPr/>
        </p:nvSpPr>
        <p:spPr>
          <a:xfrm>
            <a:off x="853984" y="1151565"/>
            <a:ext cx="2387294" cy="1286838"/>
          </a:xfrm>
          <a:prstGeom prst="roundRect">
            <a:avLst/>
          </a:prstGeom>
          <a:no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2" name="Rectangle: Rounded Corners 11">
            <a:extLst>
              <a:ext uri="{FF2B5EF4-FFF2-40B4-BE49-F238E27FC236}">
                <a16:creationId xmlns:a16="http://schemas.microsoft.com/office/drawing/2014/main" id="{44F20C44-B7CD-3857-B606-B6CE4211CF15}"/>
              </a:ext>
            </a:extLst>
          </p:cNvPr>
          <p:cNvSpPr/>
          <p:nvPr/>
        </p:nvSpPr>
        <p:spPr>
          <a:xfrm>
            <a:off x="1337216" y="1046498"/>
            <a:ext cx="1420830" cy="142048"/>
          </a:xfrm>
          <a:prstGeom prst="roundRect">
            <a:avLst/>
          </a:prstGeom>
          <a:solidFill>
            <a:srgbClr val="BC000C"/>
          </a:solid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is your best kart?</a:t>
            </a:r>
          </a:p>
        </p:txBody>
      </p:sp>
      <p:sp>
        <p:nvSpPr>
          <p:cNvPr id="13" name="TextBox 12">
            <a:extLst>
              <a:ext uri="{FF2B5EF4-FFF2-40B4-BE49-F238E27FC236}">
                <a16:creationId xmlns:a16="http://schemas.microsoft.com/office/drawing/2014/main" id="{BF9F4A02-2F3F-E21D-D5CE-C3D70288F44A}"/>
              </a:ext>
            </a:extLst>
          </p:cNvPr>
          <p:cNvSpPr txBox="1"/>
          <p:nvPr/>
        </p:nvSpPr>
        <p:spPr>
          <a:xfrm>
            <a:off x="7032862" y="2889440"/>
            <a:ext cx="1882082" cy="1387622"/>
          </a:xfrm>
          <a:prstGeom prst="rect">
            <a:avLst/>
          </a:prstGeom>
          <a:ln>
            <a:prstDash val="dash"/>
          </a:ln>
        </p:spPr>
        <p:style>
          <a:lnRef idx="2">
            <a:schemeClr val="accent4"/>
          </a:lnRef>
          <a:fillRef idx="1">
            <a:schemeClr val="lt1"/>
          </a:fillRef>
          <a:effectRef idx="0">
            <a:schemeClr val="accent4"/>
          </a:effectRef>
          <a:fontRef idx="minor">
            <a:schemeClr val="dk1"/>
          </a:fontRef>
        </p:style>
        <p:txBody>
          <a:bodyPr wrap="square" rtlCol="0">
            <a:noAutofit/>
          </a:bodyPr>
          <a:lstStyle/>
          <a:p>
            <a:pPr algn="ctr"/>
            <a:r>
              <a:rPr lang="en-CA" sz="1100" dirty="0"/>
              <a:t>Remember your combination so you know how to win in your next Mario Kart Tournament </a:t>
            </a:r>
          </a:p>
        </p:txBody>
      </p:sp>
      <p:sp>
        <p:nvSpPr>
          <p:cNvPr id="16" name="Rectangle: Rounded Corners 15">
            <a:extLst>
              <a:ext uri="{FF2B5EF4-FFF2-40B4-BE49-F238E27FC236}">
                <a16:creationId xmlns:a16="http://schemas.microsoft.com/office/drawing/2014/main" id="{53CB86BC-C1AF-5ED4-3E60-BF96E3BB84B8}"/>
              </a:ext>
            </a:extLst>
          </p:cNvPr>
          <p:cNvSpPr/>
          <p:nvPr/>
        </p:nvSpPr>
        <p:spPr>
          <a:xfrm>
            <a:off x="3796151" y="2994507"/>
            <a:ext cx="2387294" cy="1286838"/>
          </a:xfrm>
          <a:prstGeom prst="roundRect">
            <a:avLst/>
          </a:prstGeom>
          <a:no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9" name="Rectangle: Rounded Corners 18">
            <a:extLst>
              <a:ext uri="{FF2B5EF4-FFF2-40B4-BE49-F238E27FC236}">
                <a16:creationId xmlns:a16="http://schemas.microsoft.com/office/drawing/2014/main" id="{C4C0C4EA-B232-3912-1C5E-2A3F26C672F9}"/>
              </a:ext>
            </a:extLst>
          </p:cNvPr>
          <p:cNvSpPr/>
          <p:nvPr/>
        </p:nvSpPr>
        <p:spPr>
          <a:xfrm>
            <a:off x="853984" y="2994507"/>
            <a:ext cx="2387294" cy="1286838"/>
          </a:xfrm>
          <a:prstGeom prst="roundRect">
            <a:avLst/>
          </a:prstGeom>
          <a:no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20" name="Rectangle: Rounded Corners 19">
            <a:extLst>
              <a:ext uri="{FF2B5EF4-FFF2-40B4-BE49-F238E27FC236}">
                <a16:creationId xmlns:a16="http://schemas.microsoft.com/office/drawing/2014/main" id="{BC8DF1A4-6FFF-962F-F679-54A226677A0E}"/>
              </a:ext>
            </a:extLst>
          </p:cNvPr>
          <p:cNvSpPr/>
          <p:nvPr/>
        </p:nvSpPr>
        <p:spPr>
          <a:xfrm>
            <a:off x="1337216" y="2889440"/>
            <a:ext cx="1420830" cy="142048"/>
          </a:xfrm>
          <a:prstGeom prst="roundRect">
            <a:avLst/>
          </a:prstGeom>
          <a:solidFill>
            <a:srgbClr val="FFADDD"/>
          </a:solid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is your best kart?</a:t>
            </a:r>
          </a:p>
        </p:txBody>
      </p:sp>
      <p:pic>
        <p:nvPicPr>
          <p:cNvPr id="21" name="Picture 2" descr="Mario | Character Profile Wikia | Fandom">
            <a:extLst>
              <a:ext uri="{FF2B5EF4-FFF2-40B4-BE49-F238E27FC236}">
                <a16:creationId xmlns:a16="http://schemas.microsoft.com/office/drawing/2014/main" id="{333E02E1-EE12-24D5-8B5C-DE127213F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949" y="907702"/>
            <a:ext cx="728651" cy="971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rincess Peach - Sonic News Network, the Sonic Wiki">
            <a:extLst>
              <a:ext uri="{FF2B5EF4-FFF2-40B4-BE49-F238E27FC236}">
                <a16:creationId xmlns:a16="http://schemas.microsoft.com/office/drawing/2014/main" id="{8166BAD1-CDFA-9823-9FFC-193CDDC49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785" y="3211461"/>
            <a:ext cx="580398" cy="10552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Donkey Kong - Heroes Wiki">
            <a:extLst>
              <a:ext uri="{FF2B5EF4-FFF2-40B4-BE49-F238E27FC236}">
                <a16:creationId xmlns:a16="http://schemas.microsoft.com/office/drawing/2014/main" id="{3E3BCD4F-9228-34C4-3AF7-27EA2DD7F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9649" y="3304119"/>
            <a:ext cx="866646" cy="97722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0D97457C-1AB0-7077-1C8A-C5C46A236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3377" y="3641889"/>
            <a:ext cx="633757" cy="5736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90982D75-4B41-8087-04EB-7DDA581F0DAB}"/>
              </a:ext>
            </a:extLst>
          </p:cNvPr>
          <p:cNvSpPr/>
          <p:nvPr/>
        </p:nvSpPr>
        <p:spPr>
          <a:xfrm>
            <a:off x="3796151" y="1151565"/>
            <a:ext cx="2387294" cy="1286838"/>
          </a:xfrm>
          <a:prstGeom prst="roundRect">
            <a:avLst/>
          </a:prstGeom>
          <a:no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18F8AD26-7D4E-EB51-4332-33C156EEF433}"/>
              </a:ext>
            </a:extLst>
          </p:cNvPr>
          <p:cNvSpPr/>
          <p:nvPr/>
        </p:nvSpPr>
        <p:spPr>
          <a:xfrm>
            <a:off x="4279383" y="1046498"/>
            <a:ext cx="1420830" cy="142048"/>
          </a:xfrm>
          <a:prstGeom prst="roundRect">
            <a:avLst/>
          </a:prstGeom>
          <a:solidFill>
            <a:srgbClr val="199700"/>
          </a:solid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is your best kart?</a:t>
            </a:r>
          </a:p>
        </p:txBody>
      </p:sp>
      <p:pic>
        <p:nvPicPr>
          <p:cNvPr id="25" name="Picture 24" descr="A cartoon character of a person in overalls and green hat&#10;&#10;Description automatically generated">
            <a:extLst>
              <a:ext uri="{FF2B5EF4-FFF2-40B4-BE49-F238E27FC236}">
                <a16:creationId xmlns:a16="http://schemas.microsoft.com/office/drawing/2014/main" id="{DC901BB9-5B05-1CF1-3044-CBD85653F7CF}"/>
              </a:ext>
            </a:extLst>
          </p:cNvPr>
          <p:cNvPicPr>
            <a:picLocks noChangeAspect="1"/>
          </p:cNvPicPr>
          <p:nvPr/>
        </p:nvPicPr>
        <p:blipFill>
          <a:blip r:embed="rId8"/>
          <a:stretch>
            <a:fillRect/>
          </a:stretch>
        </p:blipFill>
        <p:spPr>
          <a:xfrm>
            <a:off x="5909649" y="898433"/>
            <a:ext cx="652465" cy="896551"/>
          </a:xfrm>
          <a:prstGeom prst="rect">
            <a:avLst/>
          </a:prstGeom>
        </p:spPr>
      </p:pic>
      <p:pic>
        <p:nvPicPr>
          <p:cNvPr id="26" name="Picture 6" descr="Mario Moneda De Oro Modelo 3D $19 - .fbx .ma - Free3D">
            <a:extLst>
              <a:ext uri="{FF2B5EF4-FFF2-40B4-BE49-F238E27FC236}">
                <a16:creationId xmlns:a16="http://schemas.microsoft.com/office/drawing/2014/main" id="{AF92A706-88E8-B2A7-8ACD-37533CA3E8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8862" y="1274096"/>
            <a:ext cx="1599229" cy="8989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AED1C813-CD2E-DB8C-623A-888ABBE85B99}"/>
              </a:ext>
            </a:extLst>
          </p:cNvPr>
          <p:cNvSpPr/>
          <p:nvPr/>
        </p:nvSpPr>
        <p:spPr>
          <a:xfrm>
            <a:off x="4279383" y="2889440"/>
            <a:ext cx="1420830" cy="142048"/>
          </a:xfrm>
          <a:prstGeom prst="roundRect">
            <a:avLst/>
          </a:prstGeom>
          <a:solidFill>
            <a:srgbClr val="682B0C"/>
          </a:solid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is your best kart?</a:t>
            </a:r>
          </a:p>
        </p:txBody>
      </p:sp>
    </p:spTree>
    <p:extLst>
      <p:ext uri="{BB962C8B-B14F-4D97-AF65-F5344CB8AC3E}">
        <p14:creationId xmlns:p14="http://schemas.microsoft.com/office/powerpoint/2010/main" val="1075883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extBox 1">
            <a:extLst>
              <a:ext uri="{FF2B5EF4-FFF2-40B4-BE49-F238E27FC236}">
                <a16:creationId xmlns:a16="http://schemas.microsoft.com/office/drawing/2014/main" id="{4F8C49FE-FCD4-60CE-A12A-855D3B1A9D12}"/>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b="1" dirty="0"/>
              <a:t>Optimization</a:t>
            </a:r>
          </a:p>
          <a:p>
            <a:pPr marL="342900" indent="-342900">
              <a:lnSpc>
                <a:spcPct val="150000"/>
              </a:lnSpc>
              <a:buAutoNum type="arabicPeriod"/>
            </a:pPr>
            <a:r>
              <a:rPr lang="en-CA" sz="1200" dirty="0"/>
              <a:t>Data Analysis</a:t>
            </a:r>
          </a:p>
          <a:p>
            <a:pPr marL="342900" indent="-342900">
              <a:lnSpc>
                <a:spcPct val="150000"/>
              </a:lnSpc>
              <a:buAutoNum type="arabicPeriod"/>
            </a:pPr>
            <a:r>
              <a:rPr lang="en-CA" sz="1200" dirty="0"/>
              <a:t>Structured Data Models </a:t>
            </a:r>
          </a:p>
          <a:p>
            <a:pPr marL="342900" indent="-342900">
              <a:lnSpc>
                <a:spcPct val="150000"/>
              </a:lnSpc>
              <a:buAutoNum type="arabicPeriod"/>
            </a:pPr>
            <a:r>
              <a:rPr lang="en-CA" sz="1200" dirty="0"/>
              <a:t>Raw Data</a:t>
            </a:r>
          </a:p>
          <a:p>
            <a:pPr marL="342900" indent="-342900">
              <a:lnSpc>
                <a:spcPct val="150000"/>
              </a:lnSpc>
              <a:buAutoNum type="arabicPeriod"/>
            </a:pPr>
            <a:r>
              <a:rPr lang="en-CA" sz="1200" dirty="0"/>
              <a:t>Text Mining</a:t>
            </a:r>
          </a:p>
          <a:p>
            <a:pPr marL="342900" indent="-342900">
              <a:lnSpc>
                <a:spcPct val="150000"/>
              </a:lnSpc>
              <a:buAutoNum type="arabicPeriod"/>
            </a:pPr>
            <a:r>
              <a:rPr lang="en-CA" sz="1200" dirty="0"/>
              <a:t>Systematically</a:t>
            </a:r>
          </a:p>
          <a:p>
            <a:pPr marL="342900" indent="-342900">
              <a:lnSpc>
                <a:spcPct val="150000"/>
              </a:lnSpc>
              <a:buAutoNum type="arabicPeriod"/>
            </a:pPr>
            <a:r>
              <a:rPr lang="en-CA" sz="1200" dirty="0"/>
              <a:t>Interpret</a:t>
            </a:r>
          </a:p>
        </p:txBody>
      </p:sp>
      <p:pic>
        <p:nvPicPr>
          <p:cNvPr id="9" name="Picture 2" descr="The Silhouette Of Man Standing On Cliff Edge Stock Footage SBV ...">
            <a:extLst>
              <a:ext uri="{FF2B5EF4-FFF2-40B4-BE49-F238E27FC236}">
                <a16:creationId xmlns:a16="http://schemas.microsoft.com/office/drawing/2014/main" id="{2826FD3D-ADF1-6AA2-8D50-3125BE0C8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041" y="1293117"/>
            <a:ext cx="3546959" cy="1993852"/>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4">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Data Analysis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76871"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420000" y="935110"/>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5554"/>
            <a:ext cx="7276871"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2933" y="3715076"/>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74632" y="4052018"/>
            <a:ext cx="7194738" cy="307777"/>
          </a:xfrm>
          <a:prstGeom prst="rect">
            <a:avLst/>
          </a:prstGeom>
          <a:noFill/>
        </p:spPr>
        <p:txBody>
          <a:bodyPr wrap="square" rtlCol="0">
            <a:spAutoFit/>
          </a:bodyPr>
          <a:lstStyle/>
          <a:p>
            <a:r>
              <a:rPr lang="en-CA" dirty="0"/>
              <a:t>Given the fact that……(a condition),…… (a condition related to mentioned condition). </a:t>
            </a:r>
          </a:p>
        </p:txBody>
      </p:sp>
    </p:spTree>
    <p:extLst>
      <p:ext uri="{BB962C8B-B14F-4D97-AF65-F5344CB8AC3E}">
        <p14:creationId xmlns:p14="http://schemas.microsoft.com/office/powerpoint/2010/main" val="3701781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extBox 1">
            <a:extLst>
              <a:ext uri="{FF2B5EF4-FFF2-40B4-BE49-F238E27FC236}">
                <a16:creationId xmlns:a16="http://schemas.microsoft.com/office/drawing/2014/main" id="{4F8C49FE-FCD4-60CE-A12A-855D3B1A9D12}"/>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Optimization</a:t>
            </a:r>
          </a:p>
          <a:p>
            <a:pPr marL="342900" indent="-342900">
              <a:lnSpc>
                <a:spcPct val="150000"/>
              </a:lnSpc>
              <a:buAutoNum type="arabicPeriod"/>
            </a:pPr>
            <a:r>
              <a:rPr lang="en-CA" sz="1200" b="1" dirty="0"/>
              <a:t>Data Analysis</a:t>
            </a:r>
          </a:p>
          <a:p>
            <a:pPr marL="342900" indent="-342900">
              <a:lnSpc>
                <a:spcPct val="150000"/>
              </a:lnSpc>
              <a:buAutoNum type="arabicPeriod"/>
            </a:pPr>
            <a:r>
              <a:rPr lang="en-CA" sz="1200" dirty="0"/>
              <a:t>Structured Data Models </a:t>
            </a:r>
          </a:p>
          <a:p>
            <a:pPr marL="342900" indent="-342900">
              <a:lnSpc>
                <a:spcPct val="150000"/>
              </a:lnSpc>
              <a:buAutoNum type="arabicPeriod"/>
            </a:pPr>
            <a:r>
              <a:rPr lang="en-CA" sz="1200" dirty="0"/>
              <a:t>Raw Data</a:t>
            </a:r>
          </a:p>
          <a:p>
            <a:pPr marL="342900" indent="-342900">
              <a:lnSpc>
                <a:spcPct val="150000"/>
              </a:lnSpc>
              <a:buAutoNum type="arabicPeriod"/>
            </a:pPr>
            <a:r>
              <a:rPr lang="en-CA" sz="1200" dirty="0"/>
              <a:t>Text Mining</a:t>
            </a:r>
          </a:p>
          <a:p>
            <a:pPr marL="342900" indent="-342900">
              <a:lnSpc>
                <a:spcPct val="150000"/>
              </a:lnSpc>
              <a:buAutoNum type="arabicPeriod"/>
            </a:pPr>
            <a:r>
              <a:rPr lang="en-CA" sz="1200" dirty="0"/>
              <a:t>Systematically</a:t>
            </a:r>
          </a:p>
          <a:p>
            <a:pPr marL="342900" indent="-342900">
              <a:lnSpc>
                <a:spcPct val="150000"/>
              </a:lnSpc>
              <a:buAutoNum type="arabicPeriod"/>
            </a:pPr>
            <a:r>
              <a:rPr lang="en-CA" sz="1200" dirty="0"/>
              <a:t>Interpret</a:t>
            </a:r>
          </a:p>
        </p:txBody>
      </p:sp>
      <p:pic>
        <p:nvPicPr>
          <p:cNvPr id="9222" name="Picture 6" descr="Mario Wallpapers HD - Wallpaper Cave">
            <a:extLst>
              <a:ext uri="{FF2B5EF4-FFF2-40B4-BE49-F238E27FC236}">
                <a16:creationId xmlns:a16="http://schemas.microsoft.com/office/drawing/2014/main" id="{BC0E7396-740A-7637-E0F0-95E6E288E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613" y="1262202"/>
            <a:ext cx="3302000" cy="2063750"/>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4">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Data Analysis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76871"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420000" y="935110"/>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5554"/>
            <a:ext cx="7276871"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2933" y="3715076"/>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74632" y="4052018"/>
            <a:ext cx="7194738" cy="307777"/>
          </a:xfrm>
          <a:prstGeom prst="rect">
            <a:avLst/>
          </a:prstGeom>
          <a:noFill/>
        </p:spPr>
        <p:txBody>
          <a:bodyPr wrap="square" rtlCol="0">
            <a:spAutoFit/>
          </a:bodyPr>
          <a:lstStyle/>
          <a:p>
            <a:r>
              <a:rPr lang="en-CA" dirty="0"/>
              <a:t>Given the fact that……(a condition),…… (a condition related to mentioned condition). </a:t>
            </a:r>
          </a:p>
        </p:txBody>
      </p:sp>
    </p:spTree>
    <p:extLst>
      <p:ext uri="{BB962C8B-B14F-4D97-AF65-F5344CB8AC3E}">
        <p14:creationId xmlns:p14="http://schemas.microsoft.com/office/powerpoint/2010/main" val="1920966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extBox 1">
            <a:extLst>
              <a:ext uri="{FF2B5EF4-FFF2-40B4-BE49-F238E27FC236}">
                <a16:creationId xmlns:a16="http://schemas.microsoft.com/office/drawing/2014/main" id="{4F8C49FE-FCD4-60CE-A12A-855D3B1A9D12}"/>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Optimization</a:t>
            </a:r>
          </a:p>
          <a:p>
            <a:pPr marL="342900" indent="-342900">
              <a:lnSpc>
                <a:spcPct val="150000"/>
              </a:lnSpc>
              <a:buAutoNum type="arabicPeriod"/>
            </a:pPr>
            <a:r>
              <a:rPr lang="en-CA" sz="1200" dirty="0"/>
              <a:t>Data Analysis</a:t>
            </a:r>
          </a:p>
          <a:p>
            <a:pPr marL="342900" indent="-342900">
              <a:lnSpc>
                <a:spcPct val="150000"/>
              </a:lnSpc>
              <a:buAutoNum type="arabicPeriod"/>
            </a:pPr>
            <a:r>
              <a:rPr lang="en-CA" sz="1200" b="1" dirty="0"/>
              <a:t>Structured Data Models</a:t>
            </a:r>
            <a:r>
              <a:rPr lang="en-CA" sz="1200" dirty="0"/>
              <a:t> </a:t>
            </a:r>
          </a:p>
          <a:p>
            <a:pPr marL="342900" indent="-342900">
              <a:lnSpc>
                <a:spcPct val="150000"/>
              </a:lnSpc>
              <a:buAutoNum type="arabicPeriod"/>
            </a:pPr>
            <a:r>
              <a:rPr lang="en-CA" sz="1200" dirty="0"/>
              <a:t>Raw Data</a:t>
            </a:r>
          </a:p>
          <a:p>
            <a:pPr marL="342900" indent="-342900">
              <a:lnSpc>
                <a:spcPct val="150000"/>
              </a:lnSpc>
              <a:buAutoNum type="arabicPeriod"/>
            </a:pPr>
            <a:r>
              <a:rPr lang="en-CA" sz="1200" dirty="0"/>
              <a:t>Text Mining</a:t>
            </a:r>
          </a:p>
          <a:p>
            <a:pPr marL="342900" indent="-342900">
              <a:lnSpc>
                <a:spcPct val="150000"/>
              </a:lnSpc>
              <a:buAutoNum type="arabicPeriod"/>
            </a:pPr>
            <a:r>
              <a:rPr lang="en-CA" sz="1200" dirty="0"/>
              <a:t>Systematically</a:t>
            </a:r>
          </a:p>
          <a:p>
            <a:pPr marL="342900" indent="-342900">
              <a:lnSpc>
                <a:spcPct val="150000"/>
              </a:lnSpc>
              <a:buAutoNum type="arabicPeriod"/>
            </a:pPr>
            <a:r>
              <a:rPr lang="en-CA" sz="1200" dirty="0"/>
              <a:t>Interpret</a:t>
            </a:r>
          </a:p>
        </p:txBody>
      </p:sp>
      <p:pic>
        <p:nvPicPr>
          <p:cNvPr id="9224" name="Picture 8" descr="Building Information Model of metal structure. 3D BIM model. The ...">
            <a:extLst>
              <a:ext uri="{FF2B5EF4-FFF2-40B4-BE49-F238E27FC236}">
                <a16:creationId xmlns:a16="http://schemas.microsoft.com/office/drawing/2014/main" id="{EE5B843C-DA72-5BCC-54B5-C0E04A23C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687" y="1233508"/>
            <a:ext cx="3398556" cy="2205930"/>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4">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Data Analysis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76871"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420000" y="935110"/>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5554"/>
            <a:ext cx="7276871"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2933" y="3715076"/>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74632" y="4052018"/>
            <a:ext cx="7194738" cy="307777"/>
          </a:xfrm>
          <a:prstGeom prst="rect">
            <a:avLst/>
          </a:prstGeom>
          <a:noFill/>
        </p:spPr>
        <p:txBody>
          <a:bodyPr wrap="square" rtlCol="0">
            <a:spAutoFit/>
          </a:bodyPr>
          <a:lstStyle/>
          <a:p>
            <a:r>
              <a:rPr lang="en-CA" dirty="0"/>
              <a:t>Given the fact that……(a condition),…… (a condition related to mentioned condition). </a:t>
            </a:r>
          </a:p>
        </p:txBody>
      </p:sp>
    </p:spTree>
    <p:extLst>
      <p:ext uri="{BB962C8B-B14F-4D97-AF65-F5344CB8AC3E}">
        <p14:creationId xmlns:p14="http://schemas.microsoft.com/office/powerpoint/2010/main" val="101802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9;p3">
            <a:extLst>
              <a:ext uri="{FF2B5EF4-FFF2-40B4-BE49-F238E27FC236}">
                <a16:creationId xmlns:a16="http://schemas.microsoft.com/office/drawing/2014/main" id="{2EA7CD97-2EC0-B5C6-9D95-793351E0F7ED}"/>
              </a:ext>
            </a:extLst>
          </p:cNvPr>
          <p:cNvSpPr txBox="1"/>
          <p:nvPr/>
        </p:nvSpPr>
        <p:spPr>
          <a:xfrm>
            <a:off x="935468" y="2387104"/>
            <a:ext cx="727306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altLang="zh-CN" sz="1800" b="1" dirty="0">
                <a:solidFill>
                  <a:schemeClr val="dk1"/>
                </a:solidFill>
                <a:latin typeface="Calibri"/>
                <a:ea typeface="Calibri"/>
                <a:cs typeface="Calibri"/>
                <a:sym typeface="Calibri"/>
              </a:rPr>
              <a:t>Don’t Mute Yourself. Ask questions whenever you wish. I am here for you. </a:t>
            </a:r>
            <a:endParaRPr lang="en-US" sz="12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82641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extBox 1">
            <a:extLst>
              <a:ext uri="{FF2B5EF4-FFF2-40B4-BE49-F238E27FC236}">
                <a16:creationId xmlns:a16="http://schemas.microsoft.com/office/drawing/2014/main" id="{4F8C49FE-FCD4-60CE-A12A-855D3B1A9D12}"/>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Optimization</a:t>
            </a:r>
          </a:p>
          <a:p>
            <a:pPr marL="342900" indent="-342900">
              <a:lnSpc>
                <a:spcPct val="150000"/>
              </a:lnSpc>
              <a:buAutoNum type="arabicPeriod"/>
            </a:pPr>
            <a:r>
              <a:rPr lang="en-CA" sz="1200" dirty="0"/>
              <a:t>Data Analysis</a:t>
            </a:r>
          </a:p>
          <a:p>
            <a:pPr marL="342900" indent="-342900">
              <a:lnSpc>
                <a:spcPct val="150000"/>
              </a:lnSpc>
              <a:buAutoNum type="arabicPeriod"/>
            </a:pPr>
            <a:r>
              <a:rPr lang="en-CA" sz="1200" dirty="0"/>
              <a:t>Structured Data Models </a:t>
            </a:r>
          </a:p>
          <a:p>
            <a:pPr marL="342900" indent="-342900">
              <a:lnSpc>
                <a:spcPct val="150000"/>
              </a:lnSpc>
              <a:buAutoNum type="arabicPeriod"/>
            </a:pPr>
            <a:r>
              <a:rPr lang="en-CA" sz="1200" b="1" dirty="0"/>
              <a:t>Raw Data</a:t>
            </a:r>
          </a:p>
          <a:p>
            <a:pPr marL="342900" indent="-342900">
              <a:lnSpc>
                <a:spcPct val="150000"/>
              </a:lnSpc>
              <a:buAutoNum type="arabicPeriod"/>
            </a:pPr>
            <a:r>
              <a:rPr lang="en-CA" sz="1200" dirty="0"/>
              <a:t>Text Mining</a:t>
            </a:r>
          </a:p>
          <a:p>
            <a:pPr marL="342900" indent="-342900">
              <a:lnSpc>
                <a:spcPct val="150000"/>
              </a:lnSpc>
              <a:buAutoNum type="arabicPeriod"/>
            </a:pPr>
            <a:r>
              <a:rPr lang="en-CA" sz="1200" dirty="0"/>
              <a:t>Systematically</a:t>
            </a:r>
          </a:p>
          <a:p>
            <a:pPr marL="342900" indent="-342900">
              <a:lnSpc>
                <a:spcPct val="150000"/>
              </a:lnSpc>
              <a:buAutoNum type="arabicPeriod"/>
            </a:pPr>
            <a:r>
              <a:rPr lang="en-CA" sz="1200" dirty="0"/>
              <a:t>Interpret</a:t>
            </a:r>
          </a:p>
        </p:txBody>
      </p:sp>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Data Analysis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76871"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420000" y="935110"/>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5554"/>
            <a:ext cx="7276871"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2933" y="3715076"/>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74632" y="4052018"/>
            <a:ext cx="7194738" cy="307777"/>
          </a:xfrm>
          <a:prstGeom prst="rect">
            <a:avLst/>
          </a:prstGeom>
          <a:noFill/>
        </p:spPr>
        <p:txBody>
          <a:bodyPr wrap="square" rtlCol="0">
            <a:spAutoFit/>
          </a:bodyPr>
          <a:lstStyle/>
          <a:p>
            <a:r>
              <a:rPr lang="en-CA" dirty="0"/>
              <a:t>Given the fact that……(a condition),…… (a condition related to mentioned condition). </a:t>
            </a:r>
          </a:p>
        </p:txBody>
      </p:sp>
      <p:pic>
        <p:nvPicPr>
          <p:cNvPr id="9226" name="Picture 10" descr="What is a wet market? Here's what it means and why you've probably ...">
            <a:extLst>
              <a:ext uri="{FF2B5EF4-FFF2-40B4-BE49-F238E27FC236}">
                <a16:creationId xmlns:a16="http://schemas.microsoft.com/office/drawing/2014/main" id="{D509B691-FD14-B745-E898-E8D663825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721" y="1272052"/>
            <a:ext cx="3834535" cy="215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201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extBox 1">
            <a:extLst>
              <a:ext uri="{FF2B5EF4-FFF2-40B4-BE49-F238E27FC236}">
                <a16:creationId xmlns:a16="http://schemas.microsoft.com/office/drawing/2014/main" id="{4F8C49FE-FCD4-60CE-A12A-855D3B1A9D12}"/>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Optimization</a:t>
            </a:r>
          </a:p>
          <a:p>
            <a:pPr marL="342900" indent="-342900">
              <a:lnSpc>
                <a:spcPct val="150000"/>
              </a:lnSpc>
              <a:buAutoNum type="arabicPeriod"/>
            </a:pPr>
            <a:r>
              <a:rPr lang="en-CA" sz="1200" dirty="0"/>
              <a:t>Data Analysis</a:t>
            </a:r>
          </a:p>
          <a:p>
            <a:pPr marL="342900" indent="-342900">
              <a:lnSpc>
                <a:spcPct val="150000"/>
              </a:lnSpc>
              <a:buAutoNum type="arabicPeriod"/>
            </a:pPr>
            <a:r>
              <a:rPr lang="en-CA" sz="1200" dirty="0"/>
              <a:t>Structured Data Models </a:t>
            </a:r>
          </a:p>
          <a:p>
            <a:pPr marL="342900" indent="-342900">
              <a:lnSpc>
                <a:spcPct val="150000"/>
              </a:lnSpc>
              <a:buAutoNum type="arabicPeriod"/>
            </a:pPr>
            <a:r>
              <a:rPr lang="en-CA" sz="1200" dirty="0"/>
              <a:t>Raw Data</a:t>
            </a:r>
          </a:p>
          <a:p>
            <a:pPr marL="342900" indent="-342900">
              <a:lnSpc>
                <a:spcPct val="150000"/>
              </a:lnSpc>
              <a:buAutoNum type="arabicPeriod"/>
            </a:pPr>
            <a:r>
              <a:rPr lang="en-CA" sz="1200" b="1" dirty="0"/>
              <a:t>Text Mining</a:t>
            </a:r>
          </a:p>
          <a:p>
            <a:pPr marL="342900" indent="-342900">
              <a:lnSpc>
                <a:spcPct val="150000"/>
              </a:lnSpc>
              <a:buAutoNum type="arabicPeriod"/>
            </a:pPr>
            <a:r>
              <a:rPr lang="en-CA" sz="1200" dirty="0"/>
              <a:t>Systematically</a:t>
            </a:r>
          </a:p>
          <a:p>
            <a:pPr marL="342900" indent="-342900">
              <a:lnSpc>
                <a:spcPct val="150000"/>
              </a:lnSpc>
              <a:buAutoNum type="arabicPeriod"/>
            </a:pPr>
            <a:r>
              <a:rPr lang="en-CA" sz="1200" dirty="0"/>
              <a:t>Interpret</a:t>
            </a:r>
          </a:p>
        </p:txBody>
      </p:sp>
      <p:pic>
        <p:nvPicPr>
          <p:cNvPr id="9228" name="Picture 12" descr="Text Mining: Best Real-World Applications in Use Today">
            <a:extLst>
              <a:ext uri="{FF2B5EF4-FFF2-40B4-BE49-F238E27FC236}">
                <a16:creationId xmlns:a16="http://schemas.microsoft.com/office/drawing/2014/main" id="{CFFC3538-DE3F-9364-2563-DDA044201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295" y="1276298"/>
            <a:ext cx="4311016" cy="2155508"/>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4">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Data Analysis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76871"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420000" y="935110"/>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5554"/>
            <a:ext cx="7276871"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2933" y="3715076"/>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74632" y="4052018"/>
            <a:ext cx="7194738" cy="307777"/>
          </a:xfrm>
          <a:prstGeom prst="rect">
            <a:avLst/>
          </a:prstGeom>
          <a:noFill/>
        </p:spPr>
        <p:txBody>
          <a:bodyPr wrap="square" rtlCol="0">
            <a:spAutoFit/>
          </a:bodyPr>
          <a:lstStyle/>
          <a:p>
            <a:r>
              <a:rPr lang="en-CA" dirty="0"/>
              <a:t>Given the fact that……(a condition),…… (a condition related to mentioned condition). </a:t>
            </a:r>
          </a:p>
        </p:txBody>
      </p:sp>
    </p:spTree>
    <p:extLst>
      <p:ext uri="{BB962C8B-B14F-4D97-AF65-F5344CB8AC3E}">
        <p14:creationId xmlns:p14="http://schemas.microsoft.com/office/powerpoint/2010/main" val="39693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Data Analysis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76871"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420000" y="935110"/>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5554"/>
            <a:ext cx="7276871"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2933" y="3715076"/>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74632" y="4052018"/>
            <a:ext cx="7194738" cy="307777"/>
          </a:xfrm>
          <a:prstGeom prst="rect">
            <a:avLst/>
          </a:prstGeom>
          <a:noFill/>
        </p:spPr>
        <p:txBody>
          <a:bodyPr wrap="square" rtlCol="0">
            <a:spAutoFit/>
          </a:bodyPr>
          <a:lstStyle/>
          <a:p>
            <a:r>
              <a:rPr lang="en-CA" dirty="0"/>
              <a:t>Given the fact that……(a condition),…… (a condition related to mentioned condition). </a:t>
            </a:r>
          </a:p>
        </p:txBody>
      </p:sp>
      <p:sp>
        <p:nvSpPr>
          <p:cNvPr id="2" name="TextBox 1">
            <a:extLst>
              <a:ext uri="{FF2B5EF4-FFF2-40B4-BE49-F238E27FC236}">
                <a16:creationId xmlns:a16="http://schemas.microsoft.com/office/drawing/2014/main" id="{4F8C49FE-FCD4-60CE-A12A-855D3B1A9D12}"/>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Optimization</a:t>
            </a:r>
          </a:p>
          <a:p>
            <a:pPr marL="342900" indent="-342900">
              <a:lnSpc>
                <a:spcPct val="150000"/>
              </a:lnSpc>
              <a:buAutoNum type="arabicPeriod"/>
            </a:pPr>
            <a:r>
              <a:rPr lang="en-CA" sz="1200" dirty="0"/>
              <a:t>Data Analysis</a:t>
            </a:r>
          </a:p>
          <a:p>
            <a:pPr marL="342900" indent="-342900">
              <a:lnSpc>
                <a:spcPct val="150000"/>
              </a:lnSpc>
              <a:buAutoNum type="arabicPeriod"/>
            </a:pPr>
            <a:r>
              <a:rPr lang="en-CA" sz="1200" dirty="0"/>
              <a:t>Structured Data Models </a:t>
            </a:r>
          </a:p>
          <a:p>
            <a:pPr marL="342900" indent="-342900">
              <a:lnSpc>
                <a:spcPct val="150000"/>
              </a:lnSpc>
              <a:buAutoNum type="arabicPeriod"/>
            </a:pPr>
            <a:r>
              <a:rPr lang="en-CA" sz="1200" dirty="0"/>
              <a:t>Raw Data</a:t>
            </a:r>
          </a:p>
          <a:p>
            <a:pPr marL="342900" indent="-342900">
              <a:lnSpc>
                <a:spcPct val="150000"/>
              </a:lnSpc>
              <a:buAutoNum type="arabicPeriod"/>
            </a:pPr>
            <a:r>
              <a:rPr lang="en-CA" sz="1200" dirty="0"/>
              <a:t>Text Mining</a:t>
            </a:r>
          </a:p>
          <a:p>
            <a:pPr marL="342900" indent="-342900">
              <a:lnSpc>
                <a:spcPct val="150000"/>
              </a:lnSpc>
              <a:buAutoNum type="arabicPeriod"/>
            </a:pPr>
            <a:r>
              <a:rPr lang="en-CA" sz="1200" b="1" dirty="0"/>
              <a:t>Systematically</a:t>
            </a:r>
          </a:p>
          <a:p>
            <a:pPr marL="342900" indent="-342900">
              <a:lnSpc>
                <a:spcPct val="150000"/>
              </a:lnSpc>
              <a:buAutoNum type="arabicPeriod"/>
            </a:pPr>
            <a:r>
              <a:rPr lang="en-CA" sz="1200" dirty="0"/>
              <a:t>Interpret</a:t>
            </a:r>
          </a:p>
        </p:txBody>
      </p:sp>
      <p:pic>
        <p:nvPicPr>
          <p:cNvPr id="9230" name="Picture 14" descr="Exploring Learning Spaces and Libraries in Asia: Hong Kong University ...">
            <a:extLst>
              <a:ext uri="{FF2B5EF4-FFF2-40B4-BE49-F238E27FC236}">
                <a16:creationId xmlns:a16="http://schemas.microsoft.com/office/drawing/2014/main" id="{E1DE279A-2720-93F5-8F43-4DA33FD8C9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497" y="1266798"/>
            <a:ext cx="2835304" cy="212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931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Data Analysis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76871"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420000" y="935110"/>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5554"/>
            <a:ext cx="7276871"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2933" y="3715076"/>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74632" y="4052018"/>
            <a:ext cx="7194738" cy="307777"/>
          </a:xfrm>
          <a:prstGeom prst="rect">
            <a:avLst/>
          </a:prstGeom>
          <a:noFill/>
        </p:spPr>
        <p:txBody>
          <a:bodyPr wrap="square" rtlCol="0">
            <a:spAutoFit/>
          </a:bodyPr>
          <a:lstStyle/>
          <a:p>
            <a:r>
              <a:rPr lang="en-CA" dirty="0"/>
              <a:t>Given the fact that……(a condition),…… (a condition related to mentioned condition). </a:t>
            </a:r>
          </a:p>
        </p:txBody>
      </p:sp>
      <p:sp>
        <p:nvSpPr>
          <p:cNvPr id="2" name="TextBox 1">
            <a:extLst>
              <a:ext uri="{FF2B5EF4-FFF2-40B4-BE49-F238E27FC236}">
                <a16:creationId xmlns:a16="http://schemas.microsoft.com/office/drawing/2014/main" id="{4F8C49FE-FCD4-60CE-A12A-855D3B1A9D12}"/>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Optimization</a:t>
            </a:r>
          </a:p>
          <a:p>
            <a:pPr marL="342900" indent="-342900">
              <a:lnSpc>
                <a:spcPct val="150000"/>
              </a:lnSpc>
              <a:buAutoNum type="arabicPeriod"/>
            </a:pPr>
            <a:r>
              <a:rPr lang="en-CA" sz="1200" dirty="0"/>
              <a:t>Data Analysis</a:t>
            </a:r>
          </a:p>
          <a:p>
            <a:pPr marL="342900" indent="-342900">
              <a:lnSpc>
                <a:spcPct val="150000"/>
              </a:lnSpc>
              <a:buAutoNum type="arabicPeriod"/>
            </a:pPr>
            <a:r>
              <a:rPr lang="en-CA" sz="1200" dirty="0"/>
              <a:t>Structured Data Models </a:t>
            </a:r>
          </a:p>
          <a:p>
            <a:pPr marL="342900" indent="-342900">
              <a:lnSpc>
                <a:spcPct val="150000"/>
              </a:lnSpc>
              <a:buAutoNum type="arabicPeriod"/>
            </a:pPr>
            <a:r>
              <a:rPr lang="en-CA" sz="1200" dirty="0"/>
              <a:t>Raw Data</a:t>
            </a:r>
          </a:p>
          <a:p>
            <a:pPr marL="342900" indent="-342900">
              <a:lnSpc>
                <a:spcPct val="150000"/>
              </a:lnSpc>
              <a:buAutoNum type="arabicPeriod"/>
            </a:pPr>
            <a:r>
              <a:rPr lang="en-CA" sz="1200" dirty="0"/>
              <a:t>Text Mining</a:t>
            </a:r>
          </a:p>
          <a:p>
            <a:pPr marL="342900" indent="-342900">
              <a:lnSpc>
                <a:spcPct val="150000"/>
              </a:lnSpc>
              <a:buAutoNum type="arabicPeriod"/>
            </a:pPr>
            <a:r>
              <a:rPr lang="en-CA" sz="1200" dirty="0"/>
              <a:t>Systematically</a:t>
            </a:r>
          </a:p>
          <a:p>
            <a:pPr marL="342900" indent="-342900">
              <a:lnSpc>
                <a:spcPct val="150000"/>
              </a:lnSpc>
              <a:buAutoNum type="arabicPeriod"/>
            </a:pPr>
            <a:r>
              <a:rPr lang="en-CA" sz="1200" b="1" dirty="0"/>
              <a:t>Interpret</a:t>
            </a:r>
          </a:p>
        </p:txBody>
      </p:sp>
      <p:pic>
        <p:nvPicPr>
          <p:cNvPr id="9232" name="Picture 16" descr="Knowledge And Understanding Image - Cartoon , Free Transparent Clipart ...">
            <a:extLst>
              <a:ext uri="{FF2B5EF4-FFF2-40B4-BE49-F238E27FC236}">
                <a16:creationId xmlns:a16="http://schemas.microsoft.com/office/drawing/2014/main" id="{06B5FFF1-3376-90AD-AF7E-CF3AD62A4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282" y="1325452"/>
            <a:ext cx="2150170" cy="2100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682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Data Analysis           Use-Case           Vocabulary</a:t>
            </a:r>
            <a:r>
              <a:rPr lang="en-US" dirty="0">
                <a:solidFill>
                  <a:schemeClr val="accent1">
                    <a:lumMod val="75000"/>
                  </a:schemeClr>
                </a:solidFill>
              </a:rPr>
              <a:t>           </a:t>
            </a:r>
            <a:r>
              <a:rPr lang="en-US" dirty="0">
                <a:solidFill>
                  <a:schemeClr val="bg1"/>
                </a:solidFill>
              </a:rPr>
              <a:t>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Tell me wha</a:t>
            </a:r>
            <a:r>
              <a:rPr lang="en-CA" b="1" dirty="0">
                <a:solidFill>
                  <a:schemeClr val="dk1"/>
                </a:solidFill>
                <a:latin typeface="Calibri"/>
                <a:ea typeface="Calibri"/>
                <a:cs typeface="Calibri"/>
                <a:sym typeface="Calibri"/>
              </a:rPr>
              <a:t>t you have done just now in English</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altLang="ja-JP" dirty="0">
                <a:solidFill>
                  <a:srgbClr val="7F7F7F"/>
                </a:solidFill>
                <a:latin typeface="Calibri"/>
                <a:ea typeface="Calibri"/>
                <a:cs typeface="Calibri"/>
                <a:sym typeface="Calibri"/>
              </a:rPr>
              <a:t>Use at least one vocabulary about AI</a:t>
            </a:r>
            <a:r>
              <a:rPr lang="en-CA" dirty="0">
                <a:solidFill>
                  <a:srgbClr val="7F7F7F"/>
                </a:solidFill>
                <a:latin typeface="Calibri"/>
                <a:ea typeface="Calibri"/>
                <a:cs typeface="Calibri"/>
                <a:sym typeface="Calibri"/>
              </a:rPr>
              <a:t>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1" name="Rectangle: Rounded Corners 10">
            <a:extLst>
              <a:ext uri="{FF2B5EF4-FFF2-40B4-BE49-F238E27FC236}">
                <a16:creationId xmlns:a16="http://schemas.microsoft.com/office/drawing/2014/main" id="{89B8BE7D-4962-3DD1-5D0A-B323CA81168E}"/>
              </a:ext>
            </a:extLst>
          </p:cNvPr>
          <p:cNvSpPr/>
          <p:nvPr/>
        </p:nvSpPr>
        <p:spPr>
          <a:xfrm>
            <a:off x="853984" y="1151565"/>
            <a:ext cx="2387294" cy="1286838"/>
          </a:xfrm>
          <a:prstGeom prst="roundRect">
            <a:avLst/>
          </a:prstGeom>
          <a:no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2" name="Rectangle: Rounded Corners 11">
            <a:extLst>
              <a:ext uri="{FF2B5EF4-FFF2-40B4-BE49-F238E27FC236}">
                <a16:creationId xmlns:a16="http://schemas.microsoft.com/office/drawing/2014/main" id="{44F20C44-B7CD-3857-B606-B6CE4211CF15}"/>
              </a:ext>
            </a:extLst>
          </p:cNvPr>
          <p:cNvSpPr/>
          <p:nvPr/>
        </p:nvSpPr>
        <p:spPr>
          <a:xfrm>
            <a:off x="1337216" y="1046498"/>
            <a:ext cx="1420830" cy="142048"/>
          </a:xfrm>
          <a:prstGeom prst="roundRect">
            <a:avLst/>
          </a:prstGeom>
          <a:solidFill>
            <a:srgbClr val="BC000C"/>
          </a:solid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sp>
        <p:nvSpPr>
          <p:cNvPr id="16" name="Rectangle: Rounded Corners 15">
            <a:extLst>
              <a:ext uri="{FF2B5EF4-FFF2-40B4-BE49-F238E27FC236}">
                <a16:creationId xmlns:a16="http://schemas.microsoft.com/office/drawing/2014/main" id="{53CB86BC-C1AF-5ED4-3E60-BF96E3BB84B8}"/>
              </a:ext>
            </a:extLst>
          </p:cNvPr>
          <p:cNvSpPr/>
          <p:nvPr/>
        </p:nvSpPr>
        <p:spPr>
          <a:xfrm>
            <a:off x="3796151" y="2994507"/>
            <a:ext cx="2387294" cy="1286838"/>
          </a:xfrm>
          <a:prstGeom prst="roundRect">
            <a:avLst/>
          </a:prstGeom>
          <a:no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7" name="Rectangle: Rounded Corners 16">
            <a:extLst>
              <a:ext uri="{FF2B5EF4-FFF2-40B4-BE49-F238E27FC236}">
                <a16:creationId xmlns:a16="http://schemas.microsoft.com/office/drawing/2014/main" id="{DA61B44B-DF32-A180-56B1-2A2B3869620F}"/>
              </a:ext>
            </a:extLst>
          </p:cNvPr>
          <p:cNvSpPr/>
          <p:nvPr/>
        </p:nvSpPr>
        <p:spPr>
          <a:xfrm>
            <a:off x="4279383" y="2889440"/>
            <a:ext cx="1420830" cy="142048"/>
          </a:xfrm>
          <a:prstGeom prst="roundRect">
            <a:avLst/>
          </a:prstGeom>
          <a:solidFill>
            <a:srgbClr val="682B0C"/>
          </a:solid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sp>
        <p:nvSpPr>
          <p:cNvPr id="19" name="Rectangle: Rounded Corners 18">
            <a:extLst>
              <a:ext uri="{FF2B5EF4-FFF2-40B4-BE49-F238E27FC236}">
                <a16:creationId xmlns:a16="http://schemas.microsoft.com/office/drawing/2014/main" id="{C4C0C4EA-B232-3912-1C5E-2A3F26C672F9}"/>
              </a:ext>
            </a:extLst>
          </p:cNvPr>
          <p:cNvSpPr/>
          <p:nvPr/>
        </p:nvSpPr>
        <p:spPr>
          <a:xfrm>
            <a:off x="853984" y="2994507"/>
            <a:ext cx="2387294" cy="1286838"/>
          </a:xfrm>
          <a:prstGeom prst="roundRect">
            <a:avLst/>
          </a:prstGeom>
          <a:no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20" name="Rectangle: Rounded Corners 19">
            <a:extLst>
              <a:ext uri="{FF2B5EF4-FFF2-40B4-BE49-F238E27FC236}">
                <a16:creationId xmlns:a16="http://schemas.microsoft.com/office/drawing/2014/main" id="{BC8DF1A4-6FFF-962F-F679-54A226677A0E}"/>
              </a:ext>
            </a:extLst>
          </p:cNvPr>
          <p:cNvSpPr/>
          <p:nvPr/>
        </p:nvSpPr>
        <p:spPr>
          <a:xfrm>
            <a:off x="1337216" y="2889440"/>
            <a:ext cx="1420830" cy="142048"/>
          </a:xfrm>
          <a:prstGeom prst="roundRect">
            <a:avLst/>
          </a:prstGeom>
          <a:solidFill>
            <a:srgbClr val="FFADDD"/>
          </a:solid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pic>
        <p:nvPicPr>
          <p:cNvPr id="21" name="Picture 2" descr="Mario | Character Profile Wikia | Fandom">
            <a:extLst>
              <a:ext uri="{FF2B5EF4-FFF2-40B4-BE49-F238E27FC236}">
                <a16:creationId xmlns:a16="http://schemas.microsoft.com/office/drawing/2014/main" id="{333E02E1-EE12-24D5-8B5C-DE127213F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949" y="907702"/>
            <a:ext cx="728651" cy="971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rincess Peach - Sonic News Network, the Sonic Wiki">
            <a:extLst>
              <a:ext uri="{FF2B5EF4-FFF2-40B4-BE49-F238E27FC236}">
                <a16:creationId xmlns:a16="http://schemas.microsoft.com/office/drawing/2014/main" id="{8166BAD1-CDFA-9823-9FFC-193CDDC49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785" y="3211461"/>
            <a:ext cx="580398" cy="10552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Donkey Kong - Heroes Wiki">
            <a:extLst>
              <a:ext uri="{FF2B5EF4-FFF2-40B4-BE49-F238E27FC236}">
                <a16:creationId xmlns:a16="http://schemas.microsoft.com/office/drawing/2014/main" id="{3E3BCD4F-9228-34C4-3AF7-27EA2DD7F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9649" y="3304119"/>
            <a:ext cx="866646" cy="9772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7232D9D-B031-2E58-4725-0191845E0530}"/>
              </a:ext>
            </a:extLst>
          </p:cNvPr>
          <p:cNvSpPr/>
          <p:nvPr/>
        </p:nvSpPr>
        <p:spPr>
          <a:xfrm>
            <a:off x="3796151" y="1151565"/>
            <a:ext cx="2387294" cy="1286838"/>
          </a:xfrm>
          <a:prstGeom prst="roundRect">
            <a:avLst/>
          </a:prstGeom>
          <a:no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7" name="Rectangle: Rounded Corners 6">
            <a:extLst>
              <a:ext uri="{FF2B5EF4-FFF2-40B4-BE49-F238E27FC236}">
                <a16:creationId xmlns:a16="http://schemas.microsoft.com/office/drawing/2014/main" id="{7E565B18-DF64-849E-50AD-B377BF45A0EE}"/>
              </a:ext>
            </a:extLst>
          </p:cNvPr>
          <p:cNvSpPr/>
          <p:nvPr/>
        </p:nvSpPr>
        <p:spPr>
          <a:xfrm>
            <a:off x="4279383" y="1046498"/>
            <a:ext cx="1420830" cy="142048"/>
          </a:xfrm>
          <a:prstGeom prst="roundRect">
            <a:avLst/>
          </a:prstGeom>
          <a:solidFill>
            <a:srgbClr val="199700"/>
          </a:solid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pic>
        <p:nvPicPr>
          <p:cNvPr id="8" name="Picture 7" descr="A cartoon character of a person in overalls and green hat&#10;&#10;Description automatically generated">
            <a:extLst>
              <a:ext uri="{FF2B5EF4-FFF2-40B4-BE49-F238E27FC236}">
                <a16:creationId xmlns:a16="http://schemas.microsoft.com/office/drawing/2014/main" id="{87E9C1FB-2D46-5A9F-AA9D-94B247DC8AB0}"/>
              </a:ext>
            </a:extLst>
          </p:cNvPr>
          <p:cNvPicPr>
            <a:picLocks noChangeAspect="1"/>
          </p:cNvPicPr>
          <p:nvPr/>
        </p:nvPicPr>
        <p:blipFill>
          <a:blip r:embed="rId7"/>
          <a:stretch>
            <a:fillRect/>
          </a:stretch>
        </p:blipFill>
        <p:spPr>
          <a:xfrm>
            <a:off x="5909649" y="898433"/>
            <a:ext cx="652465" cy="896551"/>
          </a:xfrm>
          <a:prstGeom prst="rect">
            <a:avLst/>
          </a:prstGeom>
        </p:spPr>
      </p:pic>
      <p:pic>
        <p:nvPicPr>
          <p:cNvPr id="25" name="Picture 6" descr="Mario Moneda De Oro Modelo 3D $19 - .fbx .ma - Free3D">
            <a:extLst>
              <a:ext uri="{FF2B5EF4-FFF2-40B4-BE49-F238E27FC236}">
                <a16:creationId xmlns:a16="http://schemas.microsoft.com/office/drawing/2014/main" id="{47B94CA6-BFE1-BB0A-46D2-FF4F2CE137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8862" y="1274096"/>
            <a:ext cx="1599229" cy="89897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9DEEC16-D428-F4CE-1D6E-49EF3EE01392}"/>
              </a:ext>
            </a:extLst>
          </p:cNvPr>
          <p:cNvSpPr txBox="1"/>
          <p:nvPr/>
        </p:nvSpPr>
        <p:spPr>
          <a:xfrm>
            <a:off x="6981082" y="2989129"/>
            <a:ext cx="1882082" cy="1286838"/>
          </a:xfrm>
          <a:prstGeom prst="rect">
            <a:avLst/>
          </a:prstGeom>
          <a:ln>
            <a:prstDash val="dash"/>
          </a:ln>
        </p:spPr>
        <p:style>
          <a:lnRef idx="2">
            <a:schemeClr val="accent4"/>
          </a:lnRef>
          <a:fillRef idx="1">
            <a:schemeClr val="lt1"/>
          </a:fillRef>
          <a:effectRef idx="0">
            <a:schemeClr val="accent4"/>
          </a:effectRef>
          <a:fontRef idx="minor">
            <a:schemeClr val="dk1"/>
          </a:fontRef>
        </p:style>
        <p:txBody>
          <a:bodyPr wrap="square" rtlCol="0">
            <a:noAutofit/>
          </a:bodyPr>
          <a:lstStyle/>
          <a:p>
            <a:pPr algn="ctr"/>
            <a:r>
              <a:rPr lang="en-CA" dirty="0"/>
              <a:t>Active participants gets a coin</a:t>
            </a:r>
          </a:p>
        </p:txBody>
      </p:sp>
      <p:pic>
        <p:nvPicPr>
          <p:cNvPr id="28" name="Picture 2">
            <a:extLst>
              <a:ext uri="{FF2B5EF4-FFF2-40B4-BE49-F238E27FC236}">
                <a16:creationId xmlns:a16="http://schemas.microsoft.com/office/drawing/2014/main" id="{11BBC0DC-53D9-F1D4-85C6-A2FD0EF14A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1597" y="3552525"/>
            <a:ext cx="633757" cy="633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324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7174" name="Picture 6" descr="the night sky is filled with stars above a mountain">
            <a:extLst>
              <a:ext uri="{FF2B5EF4-FFF2-40B4-BE49-F238E27FC236}">
                <a16:creationId xmlns:a16="http://schemas.microsoft.com/office/drawing/2014/main" id="{D08A9E91-474C-793F-8EAE-EBA3873D01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591" r="787"/>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280A65-19C8-C927-E208-360E09E80A07}"/>
              </a:ext>
            </a:extLst>
          </p:cNvPr>
          <p:cNvSpPr/>
          <p:nvPr/>
        </p:nvSpPr>
        <p:spPr>
          <a:xfrm>
            <a:off x="0" y="1571449"/>
            <a:ext cx="9144000" cy="1697389"/>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6D0E21D-7DB6-9135-E369-3BA81DCB262A}"/>
              </a:ext>
            </a:extLst>
          </p:cNvPr>
          <p:cNvSpPr txBox="1"/>
          <p:nvPr/>
        </p:nvSpPr>
        <p:spPr>
          <a:xfrm>
            <a:off x="235443" y="1702871"/>
            <a:ext cx="8809999" cy="1477328"/>
          </a:xfrm>
          <a:prstGeom prst="rect">
            <a:avLst/>
          </a:prstGeom>
          <a:noFill/>
        </p:spPr>
        <p:txBody>
          <a:bodyPr wrap="square" rtlCol="0">
            <a:spAutoFit/>
          </a:bodyPr>
          <a:lstStyle/>
          <a:p>
            <a:pPr algn="ctr"/>
            <a:r>
              <a:rPr lang="en-US" sz="1800" b="0" i="0" dirty="0">
                <a:solidFill>
                  <a:schemeClr val="bg1"/>
                </a:solidFill>
                <a:effectLst/>
                <a:latin typeface="Merriweather" panose="020F0502020204030204" pitchFamily="2" charset="0"/>
              </a:rPr>
              <a:t>The End.</a:t>
            </a:r>
          </a:p>
          <a:p>
            <a:pPr algn="l"/>
            <a:endParaRPr lang="en-US" sz="1800" b="0" i="0" dirty="0">
              <a:solidFill>
                <a:schemeClr val="bg1"/>
              </a:solidFill>
              <a:effectLst/>
              <a:latin typeface="Merriweather" panose="020F0502020204030204" pitchFamily="2" charset="0"/>
            </a:endParaRPr>
          </a:p>
          <a:p>
            <a:pPr algn="l"/>
            <a:r>
              <a:rPr lang="en-US" sz="1800" b="0" i="0" dirty="0">
                <a:solidFill>
                  <a:schemeClr val="bg1"/>
                </a:solidFill>
                <a:effectLst/>
                <a:latin typeface="Merriweather" panose="020F0502020204030204" pitchFamily="2" charset="0"/>
              </a:rPr>
              <a:t>“Shoot for the moon. Even if you miss, you'll land among the stars.”</a:t>
            </a:r>
            <a:br>
              <a:rPr lang="en-US" sz="1800" b="0" i="0" dirty="0">
                <a:solidFill>
                  <a:schemeClr val="bg1"/>
                </a:solidFill>
                <a:effectLst/>
                <a:latin typeface="Merriweather" panose="020F0502020204030204" pitchFamily="2" charset="0"/>
              </a:rPr>
            </a:br>
            <a:endParaRPr lang="en-US" sz="1800" b="0" i="0" dirty="0">
              <a:solidFill>
                <a:schemeClr val="bg1"/>
              </a:solidFill>
              <a:effectLst/>
              <a:latin typeface="Merriweather" panose="020F0502020204030204" pitchFamily="2" charset="0"/>
            </a:endParaRPr>
          </a:p>
          <a:p>
            <a:pPr algn="r"/>
            <a:r>
              <a:rPr lang="en-US" sz="1800" b="0" i="0" dirty="0">
                <a:solidFill>
                  <a:schemeClr val="bg1"/>
                </a:solidFill>
                <a:effectLst/>
                <a:latin typeface="Merriweather" panose="020F0502020204030204" pitchFamily="2" charset="0"/>
              </a:rPr>
              <a:t>― </a:t>
            </a:r>
            <a:r>
              <a:rPr lang="en-US" sz="1800" b="1" i="0" dirty="0">
                <a:solidFill>
                  <a:schemeClr val="bg1"/>
                </a:solidFill>
                <a:effectLst/>
                <a:latin typeface="Lato" panose="020F0502020204030203" pitchFamily="34" charset="0"/>
              </a:rPr>
              <a:t>Norman Vincent Peale</a:t>
            </a:r>
            <a:endParaRPr lang="en-CA" sz="1100" b="1" dirty="0">
              <a:solidFill>
                <a:schemeClr val="bg1"/>
              </a:solidFill>
              <a:effectLst>
                <a:outerShdw blurRad="38100" dist="38100" dir="2700000" algn="tl">
                  <a:srgbClr val="000000">
                    <a:alpha val="43137"/>
                  </a:srgbClr>
                </a:outerShdw>
              </a:effectLst>
            </a:endParaRPr>
          </a:p>
        </p:txBody>
      </p:sp>
      <p:pic>
        <p:nvPicPr>
          <p:cNvPr id="7172" name="Picture 4" descr="Norman Vincent Peale">
            <a:extLst>
              <a:ext uri="{FF2B5EF4-FFF2-40B4-BE49-F238E27FC236}">
                <a16:creationId xmlns:a16="http://schemas.microsoft.com/office/drawing/2014/main" id="{0519DD77-9DE6-28E4-CEEB-5C4A5575A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349" y="3692377"/>
            <a:ext cx="1147910" cy="1147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334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074" name="Picture 2" descr="Portrait of poor sad small girl with parents eating indoors at home, poverty concept.">
            <a:extLst>
              <a:ext uri="{FF2B5EF4-FFF2-40B4-BE49-F238E27FC236}">
                <a16:creationId xmlns:a16="http://schemas.microsoft.com/office/drawing/2014/main" id="{94825504-EE77-2F10-67D8-E172C5A729E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763" y="0"/>
            <a:ext cx="9136062"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280A65-19C8-C927-E208-360E09E80A07}"/>
              </a:ext>
            </a:extLst>
          </p:cNvPr>
          <p:cNvSpPr/>
          <p:nvPr/>
        </p:nvSpPr>
        <p:spPr>
          <a:xfrm>
            <a:off x="0" y="1571449"/>
            <a:ext cx="9144000" cy="1697389"/>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6D0E21D-7DB6-9135-E369-3BA81DCB262A}"/>
              </a:ext>
            </a:extLst>
          </p:cNvPr>
          <p:cNvSpPr txBox="1"/>
          <p:nvPr/>
        </p:nvSpPr>
        <p:spPr>
          <a:xfrm>
            <a:off x="235443" y="1910927"/>
            <a:ext cx="7743899" cy="830997"/>
          </a:xfrm>
          <a:prstGeom prst="rect">
            <a:avLst/>
          </a:prstGeom>
          <a:noFill/>
        </p:spPr>
        <p:txBody>
          <a:bodyPr wrap="square" rtlCol="0">
            <a:spAutoFit/>
          </a:bodyPr>
          <a:lstStyle/>
          <a:p>
            <a:r>
              <a:rPr lang="en-CA" sz="2800" b="1" dirty="0">
                <a:solidFill>
                  <a:schemeClr val="bg1"/>
                </a:solidFill>
                <a:effectLst>
                  <a:outerShdw blurRad="38100" dist="38100" dir="2700000" algn="tl">
                    <a:srgbClr val="000000">
                      <a:alpha val="43137"/>
                    </a:srgbClr>
                  </a:outerShdw>
                </a:effectLst>
              </a:rPr>
              <a:t>Introduction to AI in Conflict Resolution </a:t>
            </a:r>
          </a:p>
          <a:p>
            <a:r>
              <a:rPr lang="en-CA" sz="2000" b="1" dirty="0">
                <a:solidFill>
                  <a:schemeClr val="bg1"/>
                </a:solidFill>
                <a:effectLst>
                  <a:outerShdw blurRad="38100" dist="38100" dir="2700000" algn="tl">
                    <a:srgbClr val="000000">
                      <a:alpha val="43137"/>
                    </a:srgbClr>
                  </a:outerShdw>
                </a:effectLst>
              </a:rPr>
              <a:t>Natural Language Processing (NLP) to resolve conflicts</a:t>
            </a:r>
          </a:p>
        </p:txBody>
      </p:sp>
      <p:pic>
        <p:nvPicPr>
          <p:cNvPr id="5" name="Google Shape;94;p1">
            <a:extLst>
              <a:ext uri="{FF2B5EF4-FFF2-40B4-BE49-F238E27FC236}">
                <a16:creationId xmlns:a16="http://schemas.microsoft.com/office/drawing/2014/main" id="{917CE3F1-E504-CF6F-F7F8-2389B62B4D02}"/>
              </a:ext>
            </a:extLst>
          </p:cNvPr>
          <p:cNvPicPr preferRelativeResize="0"/>
          <p:nvPr/>
        </p:nvPicPr>
        <p:blipFill rotWithShape="1">
          <a:blip r:embed="rId5"/>
          <a:srcRect/>
          <a:stretch/>
        </p:blipFill>
        <p:spPr>
          <a:xfrm>
            <a:off x="7383936" y="3482119"/>
            <a:ext cx="1140900" cy="1140900"/>
          </a:xfrm>
          <a:prstGeom prst="ellipse">
            <a:avLst/>
          </a:prstGeom>
          <a:noFill/>
          <a:ln w="63500" cap="rnd" cmpd="sng">
            <a:solidFill>
              <a:srgbClr val="000000"/>
            </a:solidFill>
            <a:prstDash val="solid"/>
            <a:round/>
            <a:headEnd type="none" w="sm" len="sm"/>
            <a:tailEnd type="none" w="sm" len="sm"/>
          </a:ln>
          <a:effectLst>
            <a:outerShdw blurRad="381000" dist="292100" dir="5400000" sx="-80000" sy="-18000" rotWithShape="0">
              <a:srgbClr val="000000">
                <a:alpha val="20392"/>
              </a:srgbClr>
            </a:outerShdw>
          </a:effectLst>
        </p:spPr>
      </p:pic>
      <p:sp>
        <p:nvSpPr>
          <p:cNvPr id="6" name="Google Shape;90;p1">
            <a:extLst>
              <a:ext uri="{FF2B5EF4-FFF2-40B4-BE49-F238E27FC236}">
                <a16:creationId xmlns:a16="http://schemas.microsoft.com/office/drawing/2014/main" id="{DB8F61F0-DF7D-E692-95F5-E361F4063E9D}"/>
              </a:ext>
            </a:extLst>
          </p:cNvPr>
          <p:cNvSpPr txBox="1"/>
          <p:nvPr/>
        </p:nvSpPr>
        <p:spPr>
          <a:xfrm>
            <a:off x="7716301" y="4696241"/>
            <a:ext cx="1617069" cy="3692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dirty="0">
                <a:solidFill>
                  <a:schemeClr val="lt1"/>
                </a:solidFill>
                <a:latin typeface="Calibri"/>
                <a:ea typeface="Calibri"/>
                <a:cs typeface="Calibri"/>
                <a:sym typeface="Calibri"/>
              </a:rPr>
              <a:t>KK</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2944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sp>
        <p:nvSpPr>
          <p:cNvPr id="60" name="Google Shape;60;p14"/>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chemeClr val="bg1"/>
                </a:solidFill>
              </a:rPr>
              <a:t>Introduction</a:t>
            </a:r>
            <a:r>
              <a:rPr lang="en-US" dirty="0">
                <a:solidFill>
                  <a:srgbClr val="0D5BDC"/>
                </a:solidFill>
              </a:rPr>
              <a:t>  </a:t>
            </a:r>
            <a:r>
              <a:rPr lang="en-US" dirty="0">
                <a:solidFill>
                  <a:schemeClr val="lt1"/>
                </a:solidFill>
              </a:rPr>
              <a:t>         </a:t>
            </a:r>
            <a:r>
              <a:rPr lang="en-US" dirty="0">
                <a:solidFill>
                  <a:srgbClr val="0D5BDC"/>
                </a:solidFill>
              </a:rPr>
              <a:t>NLP           Use-Case           Vocabulary</a:t>
            </a:r>
            <a:r>
              <a:rPr lang="en-US" dirty="0">
                <a:solidFill>
                  <a:schemeClr val="accent1">
                    <a:lumMod val="75000"/>
                  </a:schemeClr>
                </a:solidFill>
              </a:rPr>
              <a:t>           Reflection</a:t>
            </a:r>
          </a:p>
        </p:txBody>
      </p:sp>
      <p:cxnSp>
        <p:nvCxnSpPr>
          <p:cNvPr id="61" name="Google Shape;61;p14"/>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3" name="Google Shape;109;p3">
            <a:extLst>
              <a:ext uri="{FF2B5EF4-FFF2-40B4-BE49-F238E27FC236}">
                <a16:creationId xmlns:a16="http://schemas.microsoft.com/office/drawing/2014/main" id="{423273FF-B8AF-802F-2512-AAC1674984CF}"/>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What are we doing here?</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b="0" i="0" u="none" strike="noStrike" cap="none" dirty="0">
                <a:solidFill>
                  <a:srgbClr val="7F7F7F"/>
                </a:solidFill>
                <a:latin typeface="Calibri"/>
                <a:ea typeface="Calibri"/>
                <a:cs typeface="Calibri"/>
                <a:sym typeface="Calibri"/>
              </a:rPr>
              <a:t>Executive Summary</a:t>
            </a:r>
            <a:endParaRPr sz="1050" b="0" i="0" u="none" strike="noStrike" cap="none" dirty="0">
              <a:solidFill>
                <a:srgbClr val="000000"/>
              </a:solidFill>
              <a:latin typeface="Arial"/>
              <a:ea typeface="Arial"/>
              <a:cs typeface="Arial"/>
              <a:sym typeface="Arial"/>
            </a:endParaRPr>
          </a:p>
        </p:txBody>
      </p:sp>
      <p:sp>
        <p:nvSpPr>
          <p:cNvPr id="19" name="Rectangle: Rounded Corners 18">
            <a:extLst>
              <a:ext uri="{FF2B5EF4-FFF2-40B4-BE49-F238E27FC236}">
                <a16:creationId xmlns:a16="http://schemas.microsoft.com/office/drawing/2014/main" id="{FB5331E0-FA35-0104-C4A1-4E2C727740B1}"/>
              </a:ext>
            </a:extLst>
          </p:cNvPr>
          <p:cNvSpPr/>
          <p:nvPr/>
        </p:nvSpPr>
        <p:spPr>
          <a:xfrm>
            <a:off x="397025" y="1862881"/>
            <a:ext cx="8046182" cy="1371257"/>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DD44CC14-6CF9-CAC0-9C13-8D4B51D929EB}"/>
              </a:ext>
            </a:extLst>
          </p:cNvPr>
          <p:cNvSpPr/>
          <p:nvPr/>
        </p:nvSpPr>
        <p:spPr>
          <a:xfrm>
            <a:off x="2872116" y="1682563"/>
            <a:ext cx="3096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How to study English?</a:t>
            </a:r>
          </a:p>
        </p:txBody>
      </p:sp>
      <p:pic>
        <p:nvPicPr>
          <p:cNvPr id="1044" name="Picture 20">
            <a:extLst>
              <a:ext uri="{FF2B5EF4-FFF2-40B4-BE49-F238E27FC236}">
                <a16:creationId xmlns:a16="http://schemas.microsoft.com/office/drawing/2014/main" id="{2753DEA9-9BFF-3D65-36AC-F02412188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065" y="2051916"/>
            <a:ext cx="814584" cy="8145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17DCF15-DF21-18E5-9604-A9A952F24E87}"/>
              </a:ext>
            </a:extLst>
          </p:cNvPr>
          <p:cNvSpPr txBox="1"/>
          <p:nvPr/>
        </p:nvSpPr>
        <p:spPr>
          <a:xfrm>
            <a:off x="534819" y="2877831"/>
            <a:ext cx="1803077" cy="276999"/>
          </a:xfrm>
          <a:prstGeom prst="rect">
            <a:avLst/>
          </a:prstGeom>
          <a:noFill/>
        </p:spPr>
        <p:txBody>
          <a:bodyPr wrap="square" rtlCol="0">
            <a:spAutoFit/>
          </a:bodyPr>
          <a:lstStyle/>
          <a:p>
            <a:pPr algn="ctr"/>
            <a:r>
              <a:rPr lang="en-CA" sz="1200" dirty="0"/>
              <a:t>Language in Analytics</a:t>
            </a:r>
          </a:p>
        </p:txBody>
      </p:sp>
      <p:pic>
        <p:nvPicPr>
          <p:cNvPr id="22" name="Picture 8">
            <a:extLst>
              <a:ext uri="{FF2B5EF4-FFF2-40B4-BE49-F238E27FC236}">
                <a16:creationId xmlns:a16="http://schemas.microsoft.com/office/drawing/2014/main" id="{990655E1-A34C-0592-0B31-8771012701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099" y="2310740"/>
            <a:ext cx="523180" cy="52318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香港中小學復課前準備之学生篇-香港每日新聞-Hopetrip旅遊網">
            <a:extLst>
              <a:ext uri="{FF2B5EF4-FFF2-40B4-BE49-F238E27FC236}">
                <a16:creationId xmlns:a16="http://schemas.microsoft.com/office/drawing/2014/main" id="{BCED2E47-8D9D-1091-CBBC-4DB3A30456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098" y="2071324"/>
            <a:ext cx="1169988" cy="8769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08A517F-530A-45D5-2D87-5A6A206E3081}"/>
              </a:ext>
            </a:extLst>
          </p:cNvPr>
          <p:cNvSpPr txBox="1"/>
          <p:nvPr/>
        </p:nvSpPr>
        <p:spPr>
          <a:xfrm>
            <a:off x="2704403" y="2895529"/>
            <a:ext cx="1803077" cy="276999"/>
          </a:xfrm>
          <a:prstGeom prst="rect">
            <a:avLst/>
          </a:prstGeom>
          <a:noFill/>
        </p:spPr>
        <p:txBody>
          <a:bodyPr wrap="square" rtlCol="0">
            <a:spAutoFit/>
          </a:bodyPr>
          <a:lstStyle/>
          <a:p>
            <a:pPr algn="ctr"/>
            <a:r>
              <a:rPr lang="en-CA" altLang="zh-CN" sz="1200" dirty="0"/>
              <a:t>Use Case Scenario</a:t>
            </a:r>
            <a:endParaRPr lang="en-CA" sz="1200" dirty="0"/>
          </a:p>
        </p:txBody>
      </p:sp>
      <p:pic>
        <p:nvPicPr>
          <p:cNvPr id="24" name="Picture 8">
            <a:extLst>
              <a:ext uri="{FF2B5EF4-FFF2-40B4-BE49-F238E27FC236}">
                <a16:creationId xmlns:a16="http://schemas.microsoft.com/office/drawing/2014/main" id="{EF05E0C7-10D8-AB34-CC4D-903102704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5971" y="2310739"/>
            <a:ext cx="523180" cy="52318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11A56796-D880-EB3D-BFEE-C13A671FD4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3975" y="2167391"/>
            <a:ext cx="795861" cy="7958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a:extLst>
              <a:ext uri="{FF2B5EF4-FFF2-40B4-BE49-F238E27FC236}">
                <a16:creationId xmlns:a16="http://schemas.microsoft.com/office/drawing/2014/main" id="{2B54DF9A-B179-903F-A592-751BFD42D0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50" y="2326609"/>
            <a:ext cx="523180" cy="52318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9D80B7B0-A39B-2986-793B-3B87DA4784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8141" y="2077504"/>
            <a:ext cx="872638" cy="87263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D94631F-B45B-05D6-9E2C-BE98B41A5867}"/>
              </a:ext>
            </a:extLst>
          </p:cNvPr>
          <p:cNvSpPr txBox="1"/>
          <p:nvPr/>
        </p:nvSpPr>
        <p:spPr>
          <a:xfrm>
            <a:off x="4775825" y="2873252"/>
            <a:ext cx="1803077" cy="276999"/>
          </a:xfrm>
          <a:prstGeom prst="rect">
            <a:avLst/>
          </a:prstGeom>
          <a:noFill/>
        </p:spPr>
        <p:txBody>
          <a:bodyPr wrap="square" rtlCol="0">
            <a:spAutoFit/>
          </a:bodyPr>
          <a:lstStyle/>
          <a:p>
            <a:pPr algn="ctr"/>
            <a:r>
              <a:rPr lang="en-CA" sz="1200" dirty="0"/>
              <a:t>Vocabulary</a:t>
            </a:r>
          </a:p>
        </p:txBody>
      </p:sp>
    </p:spTree>
    <p:extLst>
      <p:ext uri="{BB962C8B-B14F-4D97-AF65-F5344CB8AC3E}">
        <p14:creationId xmlns:p14="http://schemas.microsoft.com/office/powerpoint/2010/main" val="4089473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68" name="Google Shape;68;p15"/>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2" name="Google Shape;60;p14">
            <a:extLst>
              <a:ext uri="{FF2B5EF4-FFF2-40B4-BE49-F238E27FC236}">
                <a16:creationId xmlns:a16="http://schemas.microsoft.com/office/drawing/2014/main" id="{74330BDF-E119-171D-F9EF-B961BCE46AAB}"/>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chemeClr val="bg1"/>
                </a:solidFill>
              </a:rPr>
              <a:t>NLP</a:t>
            </a:r>
            <a:r>
              <a:rPr lang="en-US" dirty="0">
                <a:solidFill>
                  <a:srgbClr val="0D5BDC"/>
                </a:solidFill>
              </a:rPr>
              <a:t>           Use-Case           Vocabulary</a:t>
            </a:r>
            <a:r>
              <a:rPr lang="en-US" dirty="0">
                <a:solidFill>
                  <a:schemeClr val="accent1">
                    <a:lumMod val="75000"/>
                  </a:schemeClr>
                </a:solidFill>
              </a:rPr>
              <a:t>           Reflection</a:t>
            </a:r>
          </a:p>
        </p:txBody>
      </p:sp>
      <p:sp>
        <p:nvSpPr>
          <p:cNvPr id="4" name="Google Shape;109;p3">
            <a:extLst>
              <a:ext uri="{FF2B5EF4-FFF2-40B4-BE49-F238E27FC236}">
                <a16:creationId xmlns:a16="http://schemas.microsoft.com/office/drawing/2014/main" id="{CD7F77A0-A544-AE00-E815-1306C823C8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What is Natural Language Processing</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How does machine understand human language</a:t>
            </a:r>
            <a:endParaRPr sz="1050" b="0" i="0" u="none" strike="noStrike" cap="none" dirty="0">
              <a:solidFill>
                <a:srgbClr val="000000"/>
              </a:solidFill>
              <a:latin typeface="Arial"/>
              <a:ea typeface="Arial"/>
              <a:cs typeface="Arial"/>
              <a:sym typeface="Arial"/>
            </a:endParaRPr>
          </a:p>
        </p:txBody>
      </p:sp>
      <p:sp>
        <p:nvSpPr>
          <p:cNvPr id="5" name="Rectangle: Rounded Corners 4">
            <a:extLst>
              <a:ext uri="{FF2B5EF4-FFF2-40B4-BE49-F238E27FC236}">
                <a16:creationId xmlns:a16="http://schemas.microsoft.com/office/drawing/2014/main" id="{06148151-4F52-13BF-3043-DF37B1553882}"/>
              </a:ext>
            </a:extLst>
          </p:cNvPr>
          <p:cNvSpPr/>
          <p:nvPr/>
        </p:nvSpPr>
        <p:spPr>
          <a:xfrm>
            <a:off x="397933" y="1535392"/>
            <a:ext cx="8046182" cy="1371257"/>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4F1D4DC-2ADE-FEC6-BA78-C36669A7EAEA}"/>
              </a:ext>
            </a:extLst>
          </p:cNvPr>
          <p:cNvSpPr/>
          <p:nvPr/>
        </p:nvSpPr>
        <p:spPr>
          <a:xfrm>
            <a:off x="2465069" y="1354888"/>
            <a:ext cx="4212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Definition of Natural Language Processing (NLP)</a:t>
            </a:r>
          </a:p>
        </p:txBody>
      </p:sp>
      <p:sp>
        <p:nvSpPr>
          <p:cNvPr id="14" name="TextBox 13">
            <a:extLst>
              <a:ext uri="{FF2B5EF4-FFF2-40B4-BE49-F238E27FC236}">
                <a16:creationId xmlns:a16="http://schemas.microsoft.com/office/drawing/2014/main" id="{DDC4E77F-B5C8-27CA-FE5A-F1814DC1F118}"/>
              </a:ext>
            </a:extLst>
          </p:cNvPr>
          <p:cNvSpPr txBox="1"/>
          <p:nvPr/>
        </p:nvSpPr>
        <p:spPr>
          <a:xfrm>
            <a:off x="699884" y="1743966"/>
            <a:ext cx="7428115" cy="523220"/>
          </a:xfrm>
          <a:prstGeom prst="rect">
            <a:avLst/>
          </a:prstGeom>
          <a:noFill/>
        </p:spPr>
        <p:txBody>
          <a:bodyPr wrap="square">
            <a:spAutoFit/>
          </a:bodyPr>
          <a:lstStyle/>
          <a:p>
            <a:r>
              <a:rPr lang="en-US" b="1" i="0" dirty="0">
                <a:solidFill>
                  <a:srgbClr val="1A1A1A"/>
                </a:solidFill>
                <a:effectLst/>
                <a:latin typeface="Georgia" panose="02040502050405020303" pitchFamily="18" charset="0"/>
              </a:rPr>
              <a:t>Natural language processing (NLP)</a:t>
            </a:r>
            <a:r>
              <a:rPr lang="en-US" i="0" dirty="0">
                <a:solidFill>
                  <a:srgbClr val="1A1A1A"/>
                </a:solidFill>
                <a:effectLst/>
                <a:latin typeface="Georgia" panose="02040502050405020303" pitchFamily="18" charset="0"/>
              </a:rPr>
              <a:t> is a form of artificial intelligence (AI) that allows computers to understand human language, whether it be written, spoken, or even scribbled. </a:t>
            </a:r>
            <a:endParaRPr lang="en-CA" dirty="0"/>
          </a:p>
        </p:txBody>
      </p:sp>
      <p:pic>
        <p:nvPicPr>
          <p:cNvPr id="10" name="Picture 9">
            <a:extLst>
              <a:ext uri="{FF2B5EF4-FFF2-40B4-BE49-F238E27FC236}">
                <a16:creationId xmlns:a16="http://schemas.microsoft.com/office/drawing/2014/main" id="{6384841A-EBF8-B435-C5CE-3352D1660F4E}"/>
              </a:ext>
            </a:extLst>
          </p:cNvPr>
          <p:cNvPicPr>
            <a:picLocks noChangeAspect="1"/>
          </p:cNvPicPr>
          <p:nvPr/>
        </p:nvPicPr>
        <p:blipFill>
          <a:blip r:embed="rId4"/>
          <a:stretch>
            <a:fillRect/>
          </a:stretch>
        </p:blipFill>
        <p:spPr>
          <a:xfrm>
            <a:off x="5562494" y="2315074"/>
            <a:ext cx="2091266" cy="299748"/>
          </a:xfrm>
          <a:prstGeom prst="rect">
            <a:avLst/>
          </a:prstGeom>
        </p:spPr>
      </p:pic>
      <p:pic>
        <p:nvPicPr>
          <p:cNvPr id="10242" name="Picture 2" descr="Andrew Ng Offers “AI For Everyone” – SyncedReview – Medium">
            <a:extLst>
              <a:ext uri="{FF2B5EF4-FFF2-40B4-BE49-F238E27FC236}">
                <a16:creationId xmlns:a16="http://schemas.microsoft.com/office/drawing/2014/main" id="{5A206F42-2610-2138-3BA8-F67F2DDD8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1718" y="2353331"/>
            <a:ext cx="703061" cy="4394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DB198DF-1DA5-3535-7E11-E81CDA280AA3}"/>
              </a:ext>
            </a:extLst>
          </p:cNvPr>
          <p:cNvSpPr txBox="1"/>
          <p:nvPr/>
        </p:nvSpPr>
        <p:spPr>
          <a:xfrm>
            <a:off x="5494437" y="2621887"/>
            <a:ext cx="2725264" cy="276999"/>
          </a:xfrm>
          <a:prstGeom prst="rect">
            <a:avLst/>
          </a:prstGeom>
          <a:noFill/>
        </p:spPr>
        <p:txBody>
          <a:bodyPr wrap="square">
            <a:spAutoFit/>
          </a:bodyPr>
          <a:lstStyle/>
          <a:p>
            <a:r>
              <a:rPr lang="en-CA" sz="600" dirty="0">
                <a:solidFill>
                  <a:schemeClr val="tx1"/>
                </a:solidFill>
              </a:rPr>
              <a:t>Andrew</a:t>
            </a:r>
            <a:r>
              <a:rPr lang="en-CA" sz="600" b="0" i="0" dirty="0">
                <a:solidFill>
                  <a:schemeClr val="tx1"/>
                </a:solidFill>
                <a:effectLst/>
                <a:latin typeface="helvetica" panose="020B0604020202020204" pitchFamily="34" charset="0"/>
              </a:rPr>
              <a:t> Yan-Tak Ng (</a:t>
            </a:r>
            <a:r>
              <a:rPr lang="ja-JP" altLang="en-US" sz="600" b="0" i="0" dirty="0">
                <a:solidFill>
                  <a:schemeClr val="tx1"/>
                </a:solidFill>
                <a:effectLst/>
                <a:latin typeface="helvetica" panose="020B0604020202020204" pitchFamily="34" charset="0"/>
              </a:rPr>
              <a:t>吳恩達</a:t>
            </a:r>
            <a:r>
              <a:rPr lang="en-CA" altLang="ja-JP" sz="600" b="0" i="0" dirty="0">
                <a:solidFill>
                  <a:schemeClr val="tx1"/>
                </a:solidFill>
                <a:effectLst/>
                <a:latin typeface="helvetica" panose="020B0604020202020204" pitchFamily="34" charset="0"/>
              </a:rPr>
              <a:t>)</a:t>
            </a:r>
          </a:p>
          <a:p>
            <a:r>
              <a:rPr lang="en-CA" altLang="ja-JP" sz="600" b="0" i="0" dirty="0">
                <a:solidFill>
                  <a:schemeClr val="tx1"/>
                </a:solidFill>
                <a:effectLst/>
                <a:latin typeface="helvetica" panose="020B0604020202020204" pitchFamily="34" charset="0"/>
              </a:rPr>
              <a:t>Founder of Google Brain and Coursera. Second Generation Hong </a:t>
            </a:r>
            <a:r>
              <a:rPr lang="en-CA" altLang="ja-JP" sz="600" b="0" i="0" dirty="0" err="1">
                <a:solidFill>
                  <a:schemeClr val="tx1"/>
                </a:solidFill>
                <a:effectLst/>
                <a:latin typeface="helvetica" panose="020B0604020202020204" pitchFamily="34" charset="0"/>
              </a:rPr>
              <a:t>Konger</a:t>
            </a:r>
            <a:endParaRPr lang="en-CA" sz="600" dirty="0">
              <a:solidFill>
                <a:schemeClr val="tx1"/>
              </a:solidFill>
            </a:endParaRPr>
          </a:p>
        </p:txBody>
      </p:sp>
    </p:spTree>
    <p:extLst>
      <p:ext uri="{BB962C8B-B14F-4D97-AF65-F5344CB8AC3E}">
        <p14:creationId xmlns:p14="http://schemas.microsoft.com/office/powerpoint/2010/main" val="3510746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a:t>
            </a:r>
            <a:r>
              <a:rPr lang="en-US" dirty="0">
                <a:solidFill>
                  <a:schemeClr val="bg1"/>
                </a:solidFill>
              </a:rPr>
              <a:t>Use-Case</a:t>
            </a:r>
            <a:r>
              <a:rPr lang="en-US" dirty="0">
                <a:solidFill>
                  <a:srgbClr val="0D5BDC"/>
                </a:solidFill>
              </a:rPr>
              <a:t>           Vocabulary</a:t>
            </a:r>
            <a:r>
              <a:rPr lang="en-US" dirty="0">
                <a:solidFill>
                  <a:schemeClr val="accent1">
                    <a:lumMod val="75000"/>
                  </a:schemeClr>
                </a:solidFill>
              </a:rPr>
              <a:t>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710393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What would you do </a:t>
            </a:r>
            <a:r>
              <a:rPr lang="en-CA" b="1" dirty="0">
                <a:solidFill>
                  <a:schemeClr val="dk1"/>
                </a:solidFill>
                <a:latin typeface="Calibri"/>
                <a:ea typeface="Calibri"/>
                <a:cs typeface="Calibri"/>
                <a:sym typeface="Calibri"/>
              </a:rPr>
              <a:t>in dealing with conflicts</a:t>
            </a:r>
            <a:r>
              <a:rPr lang="en-CA" b="1" i="0" u="none" strike="noStrike" cap="none" dirty="0">
                <a:solidFill>
                  <a:schemeClr val="dk1"/>
                </a:solidFill>
                <a:latin typeface="Calibri"/>
                <a:ea typeface="Calibri"/>
                <a:cs typeface="Calibri"/>
                <a:sym typeface="Calibri"/>
              </a:rPr>
              <a:t>?</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This generation likes social media, below is a post from Facebook </a:t>
            </a:r>
            <a:r>
              <a:rPr lang="en-CA" dirty="0" err="1">
                <a:solidFill>
                  <a:srgbClr val="7F7F7F"/>
                </a:solidFill>
                <a:latin typeface="Calibri"/>
                <a:ea typeface="Calibri"/>
                <a:cs typeface="Calibri"/>
                <a:sym typeface="Calibri"/>
              </a:rPr>
              <a:t>schools.secret</a:t>
            </a:r>
            <a:r>
              <a:rPr lang="en-CA" dirty="0">
                <a:solidFill>
                  <a:srgbClr val="7F7F7F"/>
                </a:solidFill>
                <a:latin typeface="Calibri"/>
                <a:ea typeface="Calibri"/>
                <a:cs typeface="Calibri"/>
                <a:sym typeface="Calibri"/>
              </a:rPr>
              <a:t> (</a:t>
            </a:r>
            <a:r>
              <a:rPr lang="zh-CN" altLang="en-US" dirty="0">
                <a:solidFill>
                  <a:srgbClr val="7F7F7F"/>
                </a:solidFill>
                <a:latin typeface="Calibri"/>
                <a:ea typeface="Calibri"/>
                <a:cs typeface="Calibri"/>
                <a:sym typeface="Calibri"/>
              </a:rPr>
              <a:t>名校 </a:t>
            </a:r>
            <a:r>
              <a:rPr lang="en-US" altLang="ja-JP" dirty="0">
                <a:solidFill>
                  <a:srgbClr val="7F7F7F"/>
                </a:solidFill>
                <a:latin typeface="Calibri"/>
                <a:ea typeface="Calibri"/>
                <a:cs typeface="Calibri"/>
                <a:sym typeface="Calibri"/>
              </a:rPr>
              <a:t>se</a:t>
            </a:r>
            <a:r>
              <a:rPr lang="en-CA" altLang="ja-JP" dirty="0" err="1">
                <a:solidFill>
                  <a:srgbClr val="7F7F7F"/>
                </a:solidFill>
                <a:latin typeface="Calibri"/>
                <a:ea typeface="Calibri"/>
                <a:cs typeface="Calibri"/>
                <a:sym typeface="Calibri"/>
              </a:rPr>
              <a:t>cret</a:t>
            </a:r>
            <a:r>
              <a:rPr lang="en-CA" altLang="ja-JP" dirty="0">
                <a:solidFill>
                  <a:srgbClr val="7F7F7F"/>
                </a:solidFill>
                <a:latin typeface="Calibri"/>
                <a:ea typeface="Calibri"/>
                <a:cs typeface="Calibri"/>
                <a:sym typeface="Calibri"/>
              </a:rPr>
              <a:t>)</a:t>
            </a:r>
            <a:endParaRPr sz="105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BD75D6CD-D117-B8BB-82C8-7C5A627D083C}"/>
              </a:ext>
            </a:extLst>
          </p:cNvPr>
          <p:cNvPicPr>
            <a:picLocks noChangeAspect="1"/>
          </p:cNvPicPr>
          <p:nvPr/>
        </p:nvPicPr>
        <p:blipFill>
          <a:blip r:embed="rId4"/>
          <a:stretch>
            <a:fillRect/>
          </a:stretch>
        </p:blipFill>
        <p:spPr>
          <a:xfrm>
            <a:off x="4989291" y="925932"/>
            <a:ext cx="2809161" cy="2812998"/>
          </a:xfrm>
          <a:prstGeom prst="rect">
            <a:avLst/>
          </a:prstGeom>
        </p:spPr>
      </p:pic>
      <p:pic>
        <p:nvPicPr>
          <p:cNvPr id="10" name="Picture 9">
            <a:extLst>
              <a:ext uri="{FF2B5EF4-FFF2-40B4-BE49-F238E27FC236}">
                <a16:creationId xmlns:a16="http://schemas.microsoft.com/office/drawing/2014/main" id="{4FC0E657-41FE-161D-2774-6A9F382F7D96}"/>
              </a:ext>
            </a:extLst>
          </p:cNvPr>
          <p:cNvPicPr>
            <a:picLocks noChangeAspect="1"/>
          </p:cNvPicPr>
          <p:nvPr/>
        </p:nvPicPr>
        <p:blipFill>
          <a:blip r:embed="rId5"/>
          <a:stretch>
            <a:fillRect/>
          </a:stretch>
        </p:blipFill>
        <p:spPr>
          <a:xfrm>
            <a:off x="782873" y="968624"/>
            <a:ext cx="3871259" cy="2770306"/>
          </a:xfrm>
          <a:prstGeom prst="rect">
            <a:avLst/>
          </a:prstGeom>
        </p:spPr>
      </p:pic>
      <p:sp>
        <p:nvSpPr>
          <p:cNvPr id="2" name="Rectangle: Rounded Corners 1">
            <a:extLst>
              <a:ext uri="{FF2B5EF4-FFF2-40B4-BE49-F238E27FC236}">
                <a16:creationId xmlns:a16="http://schemas.microsoft.com/office/drawing/2014/main" id="{80E9413F-29E1-28A3-52F9-42A352E526FC}"/>
              </a:ext>
            </a:extLst>
          </p:cNvPr>
          <p:cNvSpPr/>
          <p:nvPr/>
        </p:nvSpPr>
        <p:spPr>
          <a:xfrm>
            <a:off x="2843522" y="4105596"/>
            <a:ext cx="3619274" cy="285918"/>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What will you do in a situation like this?</a:t>
            </a:r>
          </a:p>
        </p:txBody>
      </p:sp>
      <p:pic>
        <p:nvPicPr>
          <p:cNvPr id="7" name="Picture 6">
            <a:extLst>
              <a:ext uri="{FF2B5EF4-FFF2-40B4-BE49-F238E27FC236}">
                <a16:creationId xmlns:a16="http://schemas.microsoft.com/office/drawing/2014/main" id="{D2397F6C-D8E3-4447-380E-4FD802A638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4746" y="4021299"/>
            <a:ext cx="451667" cy="45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541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kachu Sleeping by JackSpade2012 on DeviantArt">
            <a:extLst>
              <a:ext uri="{FF2B5EF4-FFF2-40B4-BE49-F238E27FC236}">
                <a16:creationId xmlns:a16="http://schemas.microsoft.com/office/drawing/2014/main" id="{0223456B-5AD1-A951-0388-9265A4293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289" y="3547533"/>
            <a:ext cx="1517818" cy="151383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09;p3">
            <a:extLst>
              <a:ext uri="{FF2B5EF4-FFF2-40B4-BE49-F238E27FC236}">
                <a16:creationId xmlns:a16="http://schemas.microsoft.com/office/drawing/2014/main" id="{FE982306-222B-D8A8-D6BF-7D274BF74765}"/>
              </a:ext>
            </a:extLst>
          </p:cNvPr>
          <p:cNvSpPr txBox="1"/>
          <p:nvPr/>
        </p:nvSpPr>
        <p:spPr>
          <a:xfrm>
            <a:off x="175098" y="171374"/>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dirty="0">
                <a:solidFill>
                  <a:schemeClr val="dk1"/>
                </a:solidFill>
                <a:latin typeface="Calibri"/>
                <a:ea typeface="Calibri"/>
                <a:cs typeface="Calibri"/>
                <a:sym typeface="Calibri"/>
              </a:rPr>
              <a:t>What is your dream</a:t>
            </a:r>
            <a:r>
              <a:rPr lang="en-CA" b="1" i="0" u="none" strike="noStrike" cap="none" dirty="0">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Give me a chance to learn about you </a:t>
            </a:r>
            <a:r>
              <a:rPr lang="en-CA" b="0" i="0" u="none" strike="noStrike" cap="none" dirty="0">
                <a:solidFill>
                  <a:srgbClr val="7F7F7F"/>
                </a:solidFill>
                <a:latin typeface="Calibri"/>
                <a:ea typeface="Calibri"/>
                <a:cs typeface="Calibri"/>
                <a:sym typeface="Calibri"/>
              </a:rPr>
              <a:t>– one by one </a:t>
            </a:r>
            <a:r>
              <a:rPr lang="en-CA" b="0" i="0" u="none" strike="noStrike" cap="none" dirty="0">
                <a:solidFill>
                  <a:srgbClr val="7F7F7F"/>
                </a:solidFill>
                <a:latin typeface="Calibri"/>
                <a:ea typeface="Calibri"/>
                <a:cs typeface="Calibri"/>
                <a:sym typeface="Wingdings" panose="05000000000000000000" pitchFamily="2" charset="2"/>
              </a:rPr>
              <a:t> </a:t>
            </a:r>
            <a:endParaRPr lang="en-CA" sz="1050" b="0" i="0" u="none" strike="noStrike" cap="none" dirty="0">
              <a:solidFill>
                <a:srgbClr val="000000"/>
              </a:solidFill>
              <a:latin typeface="Arial"/>
              <a:ea typeface="Arial"/>
              <a:cs typeface="Arial"/>
              <a:sym typeface="Arial"/>
            </a:endParaRPr>
          </a:p>
        </p:txBody>
      </p:sp>
      <p:pic>
        <p:nvPicPr>
          <p:cNvPr id="1028" name="Picture 4">
            <a:extLst>
              <a:ext uri="{FF2B5EF4-FFF2-40B4-BE49-F238E27FC236}">
                <a16:creationId xmlns:a16="http://schemas.microsoft.com/office/drawing/2014/main" id="{959E6EAC-04F1-3DF5-A818-B50A27EF7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460" y="692609"/>
            <a:ext cx="2655713" cy="2655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ADA0F5E-F03F-8A23-C332-A0A30542D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467" y="692610"/>
            <a:ext cx="2655712" cy="2655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5CE2C30-E656-93B2-5223-D05A43B31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559" y="2569502"/>
            <a:ext cx="2604108" cy="26041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E7B3888-44BD-754F-1013-963F6DD9D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68" y="2569210"/>
            <a:ext cx="2604109" cy="260410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59774000-0A2E-6DED-F305-FE69A582AC93}"/>
              </a:ext>
            </a:extLst>
          </p:cNvPr>
          <p:cNvSpPr/>
          <p:nvPr/>
        </p:nvSpPr>
        <p:spPr>
          <a:xfrm>
            <a:off x="646766" y="4708541"/>
            <a:ext cx="1398173" cy="352826"/>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Name</a:t>
            </a:r>
          </a:p>
        </p:txBody>
      </p:sp>
      <p:sp>
        <p:nvSpPr>
          <p:cNvPr id="16" name="Rectangle: Rounded Corners 15">
            <a:extLst>
              <a:ext uri="{FF2B5EF4-FFF2-40B4-BE49-F238E27FC236}">
                <a16:creationId xmlns:a16="http://schemas.microsoft.com/office/drawing/2014/main" id="{1C4649E5-9880-45A7-1231-EF42222EF0B8}"/>
              </a:ext>
            </a:extLst>
          </p:cNvPr>
          <p:cNvSpPr/>
          <p:nvPr/>
        </p:nvSpPr>
        <p:spPr>
          <a:xfrm>
            <a:off x="1244844" y="727084"/>
            <a:ext cx="1266492" cy="278063"/>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Name</a:t>
            </a:r>
          </a:p>
        </p:txBody>
      </p:sp>
      <p:sp>
        <p:nvSpPr>
          <p:cNvPr id="17" name="Rectangle: Rounded Corners 16">
            <a:extLst>
              <a:ext uri="{FF2B5EF4-FFF2-40B4-BE49-F238E27FC236}">
                <a16:creationId xmlns:a16="http://schemas.microsoft.com/office/drawing/2014/main" id="{1296C7D8-9D95-D538-1AB3-446DB094048E}"/>
              </a:ext>
            </a:extLst>
          </p:cNvPr>
          <p:cNvSpPr/>
          <p:nvPr/>
        </p:nvSpPr>
        <p:spPr>
          <a:xfrm>
            <a:off x="4016500" y="4781463"/>
            <a:ext cx="1247223" cy="279904"/>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Name</a:t>
            </a:r>
          </a:p>
        </p:txBody>
      </p:sp>
      <p:sp>
        <p:nvSpPr>
          <p:cNvPr id="18" name="Rectangle: Rounded Corners 17">
            <a:extLst>
              <a:ext uri="{FF2B5EF4-FFF2-40B4-BE49-F238E27FC236}">
                <a16:creationId xmlns:a16="http://schemas.microsoft.com/office/drawing/2014/main" id="{6F5D05BA-16BB-7636-EF1B-E271AC6A398A}"/>
              </a:ext>
            </a:extLst>
          </p:cNvPr>
          <p:cNvSpPr/>
          <p:nvPr/>
        </p:nvSpPr>
        <p:spPr>
          <a:xfrm>
            <a:off x="4439833" y="826232"/>
            <a:ext cx="1468439" cy="282901"/>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Name</a:t>
            </a:r>
          </a:p>
        </p:txBody>
      </p:sp>
    </p:spTree>
    <p:extLst>
      <p:ext uri="{BB962C8B-B14F-4D97-AF65-F5344CB8AC3E}">
        <p14:creationId xmlns:p14="http://schemas.microsoft.com/office/powerpoint/2010/main" val="1581465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a:t>
            </a:r>
            <a:r>
              <a:rPr lang="en-US" dirty="0">
                <a:solidFill>
                  <a:schemeClr val="bg1"/>
                </a:solidFill>
              </a:rPr>
              <a:t>Use-Case</a:t>
            </a:r>
            <a:r>
              <a:rPr lang="en-US" dirty="0">
                <a:solidFill>
                  <a:srgbClr val="0D5BDC"/>
                </a:solidFill>
              </a:rPr>
              <a:t>           Vocabulary</a:t>
            </a:r>
            <a:r>
              <a:rPr lang="en-US" dirty="0">
                <a:solidFill>
                  <a:schemeClr val="accent1">
                    <a:lumMod val="75000"/>
                  </a:schemeClr>
                </a:solidFill>
              </a:rPr>
              <a:t>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638585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dirty="0">
                <a:solidFill>
                  <a:schemeClr val="dk1"/>
                </a:solidFill>
                <a:latin typeface="Calibri"/>
                <a:ea typeface="Calibri"/>
                <a:cs typeface="Calibri"/>
                <a:sym typeface="Calibri"/>
              </a:rPr>
              <a:t>Ask ChatGPT when you are uncertain, feed it with as much context as possible</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Remember that you are good, good is defined as the best outcome for everyone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BA67F787-ED1A-B60A-570A-97280F817050}"/>
              </a:ext>
            </a:extLst>
          </p:cNvPr>
          <p:cNvPicPr>
            <a:picLocks noChangeAspect="1"/>
          </p:cNvPicPr>
          <p:nvPr/>
        </p:nvPicPr>
        <p:blipFill>
          <a:blip r:embed="rId4"/>
          <a:stretch>
            <a:fillRect/>
          </a:stretch>
        </p:blipFill>
        <p:spPr>
          <a:xfrm>
            <a:off x="510850" y="884181"/>
            <a:ext cx="4308530" cy="3693615"/>
          </a:xfrm>
          <a:prstGeom prst="rect">
            <a:avLst/>
          </a:prstGeom>
        </p:spPr>
      </p:pic>
      <p:sp>
        <p:nvSpPr>
          <p:cNvPr id="9" name="TextBox 8">
            <a:extLst>
              <a:ext uri="{FF2B5EF4-FFF2-40B4-BE49-F238E27FC236}">
                <a16:creationId xmlns:a16="http://schemas.microsoft.com/office/drawing/2014/main" id="{0A9DC893-42B9-E99D-7DF9-5E2845289C4A}"/>
              </a:ext>
            </a:extLst>
          </p:cNvPr>
          <p:cNvSpPr txBox="1"/>
          <p:nvPr/>
        </p:nvSpPr>
        <p:spPr>
          <a:xfrm>
            <a:off x="5309721" y="805979"/>
            <a:ext cx="3674130" cy="253916"/>
          </a:xfrm>
          <a:prstGeom prst="rect">
            <a:avLst/>
          </a:prstGeom>
          <a:noFill/>
        </p:spPr>
        <p:txBody>
          <a:bodyPr wrap="square" rtlCol="0">
            <a:spAutoFit/>
          </a:bodyPr>
          <a:lstStyle/>
          <a:p>
            <a:r>
              <a:rPr lang="en-CA" sz="1050" dirty="0"/>
              <a:t>Extended reading – Prof. Yang’s Leading research on NLP </a:t>
            </a:r>
          </a:p>
        </p:txBody>
      </p:sp>
      <p:pic>
        <p:nvPicPr>
          <p:cNvPr id="12" name="Picture 11">
            <a:extLst>
              <a:ext uri="{FF2B5EF4-FFF2-40B4-BE49-F238E27FC236}">
                <a16:creationId xmlns:a16="http://schemas.microsoft.com/office/drawing/2014/main" id="{968BFF11-FD4D-7144-C604-BEDE2F77BF71}"/>
              </a:ext>
            </a:extLst>
          </p:cNvPr>
          <p:cNvPicPr>
            <a:picLocks noChangeAspect="1"/>
          </p:cNvPicPr>
          <p:nvPr/>
        </p:nvPicPr>
        <p:blipFill>
          <a:blip r:embed="rId5"/>
          <a:stretch>
            <a:fillRect/>
          </a:stretch>
        </p:blipFill>
        <p:spPr>
          <a:xfrm>
            <a:off x="6731055" y="4107257"/>
            <a:ext cx="656600" cy="640650"/>
          </a:xfrm>
          <a:prstGeom prst="rect">
            <a:avLst/>
          </a:prstGeom>
        </p:spPr>
      </p:pic>
      <p:pic>
        <p:nvPicPr>
          <p:cNvPr id="14" name="Picture 13">
            <a:extLst>
              <a:ext uri="{FF2B5EF4-FFF2-40B4-BE49-F238E27FC236}">
                <a16:creationId xmlns:a16="http://schemas.microsoft.com/office/drawing/2014/main" id="{4B80509F-031F-61AF-08AE-473F8E8D44DD}"/>
              </a:ext>
            </a:extLst>
          </p:cNvPr>
          <p:cNvPicPr>
            <a:picLocks noChangeAspect="1"/>
          </p:cNvPicPr>
          <p:nvPr/>
        </p:nvPicPr>
        <p:blipFill>
          <a:blip r:embed="rId6"/>
          <a:stretch>
            <a:fillRect/>
          </a:stretch>
        </p:blipFill>
        <p:spPr>
          <a:xfrm>
            <a:off x="5384958" y="1122469"/>
            <a:ext cx="3062240" cy="2499021"/>
          </a:xfrm>
          <a:prstGeom prst="rect">
            <a:avLst/>
          </a:prstGeom>
        </p:spPr>
      </p:pic>
      <p:sp>
        <p:nvSpPr>
          <p:cNvPr id="16" name="TextBox 15">
            <a:extLst>
              <a:ext uri="{FF2B5EF4-FFF2-40B4-BE49-F238E27FC236}">
                <a16:creationId xmlns:a16="http://schemas.microsoft.com/office/drawing/2014/main" id="{A3216F87-3EB7-BCD5-D9B6-CE44C1F9D0C8}"/>
              </a:ext>
            </a:extLst>
          </p:cNvPr>
          <p:cNvSpPr txBox="1"/>
          <p:nvPr/>
        </p:nvSpPr>
        <p:spPr>
          <a:xfrm>
            <a:off x="5487506" y="3676977"/>
            <a:ext cx="3145644" cy="430887"/>
          </a:xfrm>
          <a:prstGeom prst="rect">
            <a:avLst/>
          </a:prstGeom>
          <a:noFill/>
        </p:spPr>
        <p:txBody>
          <a:bodyPr wrap="square">
            <a:spAutoFit/>
          </a:bodyPr>
          <a:lstStyle/>
          <a:p>
            <a:r>
              <a:rPr lang="en-US" sz="1050" dirty="0"/>
              <a:t>Helping the Helper: Supporting Peer Counselors via AI-Empowered Practice and Feedback</a:t>
            </a:r>
            <a:endParaRPr lang="en-CA" sz="1050" dirty="0"/>
          </a:p>
        </p:txBody>
      </p:sp>
    </p:spTree>
    <p:extLst>
      <p:ext uri="{BB962C8B-B14F-4D97-AF65-F5344CB8AC3E}">
        <p14:creationId xmlns:p14="http://schemas.microsoft.com/office/powerpoint/2010/main" val="3239589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a:t>
            </a:r>
            <a:r>
              <a:rPr lang="en-US" dirty="0">
                <a:solidFill>
                  <a:schemeClr val="bg1"/>
                </a:solidFill>
              </a:rPr>
              <a:t>Use-Case</a:t>
            </a:r>
            <a:r>
              <a:rPr lang="en-US" dirty="0">
                <a:solidFill>
                  <a:srgbClr val="0D5BDC"/>
                </a:solidFill>
              </a:rPr>
              <a:t>           Vocabulary</a:t>
            </a:r>
            <a:r>
              <a:rPr lang="en-US" dirty="0">
                <a:solidFill>
                  <a:schemeClr val="accent1">
                    <a:lumMod val="75000"/>
                  </a:schemeClr>
                </a:solidFill>
              </a:rPr>
              <a:t>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dirty="0">
                <a:solidFill>
                  <a:schemeClr val="dk1"/>
                </a:solidFill>
                <a:latin typeface="Calibri"/>
                <a:ea typeface="Calibri"/>
                <a:cs typeface="Calibri"/>
                <a:sym typeface="Calibri"/>
              </a:rPr>
              <a:t>What is research? What is academic journal?</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Let’s read the abstract and introduction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F31E7EF0-3D19-D877-3AAB-D8CCFE1FBD40}"/>
              </a:ext>
            </a:extLst>
          </p:cNvPr>
          <p:cNvPicPr>
            <a:picLocks noChangeAspect="1"/>
          </p:cNvPicPr>
          <p:nvPr/>
        </p:nvPicPr>
        <p:blipFill>
          <a:blip r:embed="rId4"/>
          <a:stretch>
            <a:fillRect/>
          </a:stretch>
        </p:blipFill>
        <p:spPr>
          <a:xfrm>
            <a:off x="1371136" y="1225823"/>
            <a:ext cx="6401727" cy="2431564"/>
          </a:xfrm>
          <a:prstGeom prst="rect">
            <a:avLst/>
          </a:prstGeom>
        </p:spPr>
      </p:pic>
      <p:sp>
        <p:nvSpPr>
          <p:cNvPr id="7" name="TextBox 6">
            <a:extLst>
              <a:ext uri="{FF2B5EF4-FFF2-40B4-BE49-F238E27FC236}">
                <a16:creationId xmlns:a16="http://schemas.microsoft.com/office/drawing/2014/main" id="{C2D1E747-9495-76F9-BA17-72E8CD4C6F12}"/>
              </a:ext>
            </a:extLst>
          </p:cNvPr>
          <p:cNvSpPr txBox="1"/>
          <p:nvPr/>
        </p:nvSpPr>
        <p:spPr>
          <a:xfrm>
            <a:off x="5089430" y="4571296"/>
            <a:ext cx="4010766" cy="261610"/>
          </a:xfrm>
          <a:prstGeom prst="rect">
            <a:avLst/>
          </a:prstGeom>
          <a:noFill/>
        </p:spPr>
        <p:txBody>
          <a:bodyPr wrap="square">
            <a:spAutoFit/>
          </a:bodyPr>
          <a:lstStyle/>
          <a:p>
            <a:r>
              <a:rPr lang="en-CA" sz="1100" dirty="0"/>
              <a:t>https://link.springer.com/article/10.1007/s10726-021-09738-x</a:t>
            </a:r>
          </a:p>
        </p:txBody>
      </p:sp>
    </p:spTree>
    <p:extLst>
      <p:ext uri="{BB962C8B-B14F-4D97-AF65-F5344CB8AC3E}">
        <p14:creationId xmlns:p14="http://schemas.microsoft.com/office/powerpoint/2010/main" val="1582711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11" name="Picture 10">
            <a:extLst>
              <a:ext uri="{FF2B5EF4-FFF2-40B4-BE49-F238E27FC236}">
                <a16:creationId xmlns:a16="http://schemas.microsoft.com/office/drawing/2014/main" id="{151AEDAC-6D1B-6DA6-5078-34C63157885B}"/>
              </a:ext>
            </a:extLst>
          </p:cNvPr>
          <p:cNvPicPr>
            <a:picLocks noChangeAspect="1"/>
          </p:cNvPicPr>
          <p:nvPr/>
        </p:nvPicPr>
        <p:blipFill>
          <a:blip r:embed="rId3"/>
          <a:stretch>
            <a:fillRect/>
          </a:stretch>
        </p:blipFill>
        <p:spPr>
          <a:xfrm>
            <a:off x="1218274" y="778996"/>
            <a:ext cx="6528726" cy="3979514"/>
          </a:xfrm>
          <a:prstGeom prst="rect">
            <a:avLst/>
          </a:prstGeom>
        </p:spPr>
      </p:pic>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4">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a:t>
            </a:r>
            <a:r>
              <a:rPr lang="en-US" dirty="0">
                <a:solidFill>
                  <a:schemeClr val="bg1"/>
                </a:solidFill>
              </a:rPr>
              <a:t>Use-Case</a:t>
            </a:r>
            <a:r>
              <a:rPr lang="en-US" dirty="0">
                <a:solidFill>
                  <a:srgbClr val="0D5BDC"/>
                </a:solidFill>
              </a:rPr>
              <a:t>           Vocabulary</a:t>
            </a:r>
            <a:r>
              <a:rPr lang="en-US" dirty="0">
                <a:solidFill>
                  <a:schemeClr val="accent1">
                    <a:lumMod val="75000"/>
                  </a:schemeClr>
                </a:solidFill>
              </a:rPr>
              <a:t>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dirty="0">
                <a:solidFill>
                  <a:schemeClr val="dk1"/>
                </a:solidFill>
                <a:latin typeface="Calibri"/>
                <a:ea typeface="Calibri"/>
                <a:cs typeface="Calibri"/>
                <a:sym typeface="Calibri"/>
              </a:rPr>
              <a:t>What is academic journal?</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Let’s read the abstract and introduction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C2D1E747-9495-76F9-BA17-72E8CD4C6F12}"/>
              </a:ext>
            </a:extLst>
          </p:cNvPr>
          <p:cNvSpPr txBox="1"/>
          <p:nvPr/>
        </p:nvSpPr>
        <p:spPr>
          <a:xfrm>
            <a:off x="5089430" y="4571296"/>
            <a:ext cx="4010766" cy="261610"/>
          </a:xfrm>
          <a:prstGeom prst="rect">
            <a:avLst/>
          </a:prstGeom>
          <a:noFill/>
        </p:spPr>
        <p:txBody>
          <a:bodyPr wrap="square">
            <a:spAutoFit/>
          </a:bodyPr>
          <a:lstStyle/>
          <a:p>
            <a:r>
              <a:rPr lang="en-CA" sz="1100" dirty="0"/>
              <a:t>https://link.springer.com/article/10.1007/s10726-021-09738-x</a:t>
            </a:r>
          </a:p>
        </p:txBody>
      </p:sp>
    </p:spTree>
    <p:extLst>
      <p:ext uri="{BB962C8B-B14F-4D97-AF65-F5344CB8AC3E}">
        <p14:creationId xmlns:p14="http://schemas.microsoft.com/office/powerpoint/2010/main" val="868881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18" name="Picture 17">
            <a:extLst>
              <a:ext uri="{FF2B5EF4-FFF2-40B4-BE49-F238E27FC236}">
                <a16:creationId xmlns:a16="http://schemas.microsoft.com/office/drawing/2014/main" id="{E4CED264-E99D-395E-8C2D-C6B923679E7B}"/>
              </a:ext>
            </a:extLst>
          </p:cNvPr>
          <p:cNvPicPr>
            <a:picLocks noChangeAspect="1"/>
          </p:cNvPicPr>
          <p:nvPr/>
        </p:nvPicPr>
        <p:blipFill>
          <a:blip r:embed="rId3"/>
          <a:stretch>
            <a:fillRect/>
          </a:stretch>
        </p:blipFill>
        <p:spPr>
          <a:xfrm>
            <a:off x="1160367" y="778996"/>
            <a:ext cx="7151570" cy="3932778"/>
          </a:xfrm>
          <a:prstGeom prst="rect">
            <a:avLst/>
          </a:prstGeom>
        </p:spPr>
      </p:pic>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4">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a:t>
            </a:r>
            <a:r>
              <a:rPr lang="en-US" dirty="0">
                <a:solidFill>
                  <a:schemeClr val="bg1"/>
                </a:solidFill>
              </a:rPr>
              <a:t>Use-Case</a:t>
            </a:r>
            <a:r>
              <a:rPr lang="en-US" dirty="0">
                <a:solidFill>
                  <a:srgbClr val="0D5BDC"/>
                </a:solidFill>
              </a:rPr>
              <a:t>           Vocabulary</a:t>
            </a:r>
            <a:r>
              <a:rPr lang="en-US" dirty="0">
                <a:solidFill>
                  <a:schemeClr val="accent1">
                    <a:lumMod val="75000"/>
                  </a:schemeClr>
                </a:solidFill>
              </a:rPr>
              <a:t>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dirty="0">
                <a:solidFill>
                  <a:schemeClr val="dk1"/>
                </a:solidFill>
                <a:latin typeface="Calibri"/>
                <a:ea typeface="Calibri"/>
                <a:cs typeface="Calibri"/>
                <a:sym typeface="Calibri"/>
              </a:rPr>
              <a:t>What is academic journal?</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Let’s read the abstract and introduction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C2D1E747-9495-76F9-BA17-72E8CD4C6F12}"/>
              </a:ext>
            </a:extLst>
          </p:cNvPr>
          <p:cNvSpPr txBox="1"/>
          <p:nvPr/>
        </p:nvSpPr>
        <p:spPr>
          <a:xfrm>
            <a:off x="5089430" y="4571296"/>
            <a:ext cx="4010766" cy="261610"/>
          </a:xfrm>
          <a:prstGeom prst="rect">
            <a:avLst/>
          </a:prstGeom>
          <a:noFill/>
        </p:spPr>
        <p:txBody>
          <a:bodyPr wrap="square">
            <a:spAutoFit/>
          </a:bodyPr>
          <a:lstStyle/>
          <a:p>
            <a:r>
              <a:rPr lang="en-CA" sz="1100" dirty="0"/>
              <a:t>https://link.springer.com/article/10.1007/s10726-021-09738-x</a:t>
            </a:r>
          </a:p>
        </p:txBody>
      </p:sp>
    </p:spTree>
    <p:extLst>
      <p:ext uri="{BB962C8B-B14F-4D97-AF65-F5344CB8AC3E}">
        <p14:creationId xmlns:p14="http://schemas.microsoft.com/office/powerpoint/2010/main" val="2252325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a:t>
            </a:r>
            <a:r>
              <a:rPr lang="en-US" dirty="0">
                <a:solidFill>
                  <a:schemeClr val="bg1"/>
                </a:solidFill>
              </a:rPr>
              <a:t>Use-Case</a:t>
            </a:r>
            <a:r>
              <a:rPr lang="en-US" dirty="0">
                <a:solidFill>
                  <a:srgbClr val="0D5BDC"/>
                </a:solidFill>
              </a:rPr>
              <a:t>           Vocabulary</a:t>
            </a:r>
            <a:r>
              <a:rPr lang="en-US" dirty="0">
                <a:solidFill>
                  <a:schemeClr val="accent1">
                    <a:lumMod val="75000"/>
                  </a:schemeClr>
                </a:solidFill>
              </a:rPr>
              <a:t>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dirty="0">
                <a:solidFill>
                  <a:schemeClr val="dk1"/>
                </a:solidFill>
                <a:latin typeface="Calibri"/>
                <a:ea typeface="Calibri"/>
                <a:cs typeface="Calibri"/>
                <a:sym typeface="Calibri"/>
              </a:rPr>
              <a:t>What is academic journal?</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Let’s read the abstract and introduction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C2D1E747-9495-76F9-BA17-72E8CD4C6F12}"/>
              </a:ext>
            </a:extLst>
          </p:cNvPr>
          <p:cNvSpPr txBox="1"/>
          <p:nvPr/>
        </p:nvSpPr>
        <p:spPr>
          <a:xfrm>
            <a:off x="5089430" y="4571296"/>
            <a:ext cx="4010766" cy="261610"/>
          </a:xfrm>
          <a:prstGeom prst="rect">
            <a:avLst/>
          </a:prstGeom>
          <a:noFill/>
        </p:spPr>
        <p:txBody>
          <a:bodyPr wrap="square">
            <a:spAutoFit/>
          </a:bodyPr>
          <a:lstStyle/>
          <a:p>
            <a:r>
              <a:rPr lang="en-CA" sz="1100" dirty="0"/>
              <a:t>https://link.springer.com/article/10.1007/s10726-021-09738-x</a:t>
            </a:r>
          </a:p>
        </p:txBody>
      </p:sp>
      <p:pic>
        <p:nvPicPr>
          <p:cNvPr id="8" name="Picture 7">
            <a:extLst>
              <a:ext uri="{FF2B5EF4-FFF2-40B4-BE49-F238E27FC236}">
                <a16:creationId xmlns:a16="http://schemas.microsoft.com/office/drawing/2014/main" id="{FA24A1B3-90B5-3CB0-F082-D73EB00B1241}"/>
              </a:ext>
            </a:extLst>
          </p:cNvPr>
          <p:cNvPicPr>
            <a:picLocks noChangeAspect="1"/>
          </p:cNvPicPr>
          <p:nvPr/>
        </p:nvPicPr>
        <p:blipFill>
          <a:blip r:embed="rId4"/>
          <a:stretch>
            <a:fillRect/>
          </a:stretch>
        </p:blipFill>
        <p:spPr>
          <a:xfrm>
            <a:off x="749103" y="1435377"/>
            <a:ext cx="7645793" cy="1695537"/>
          </a:xfrm>
          <a:prstGeom prst="rect">
            <a:avLst/>
          </a:prstGeom>
        </p:spPr>
      </p:pic>
    </p:spTree>
    <p:extLst>
      <p:ext uri="{BB962C8B-B14F-4D97-AF65-F5344CB8AC3E}">
        <p14:creationId xmlns:p14="http://schemas.microsoft.com/office/powerpoint/2010/main" val="365475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9" y="1134956"/>
            <a:ext cx="7249494"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27950" y="3884030"/>
            <a:ext cx="7314043"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0197"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827950" y="4050494"/>
            <a:ext cx="7314043" cy="307777"/>
          </a:xfrm>
          <a:prstGeom prst="rect">
            <a:avLst/>
          </a:prstGeom>
          <a:noFill/>
        </p:spPr>
        <p:txBody>
          <a:bodyPr wrap="square" rtlCol="0">
            <a:spAutoFit/>
          </a:bodyPr>
          <a:lstStyle/>
          <a:p>
            <a:r>
              <a:rPr lang="en-CA" dirty="0"/>
              <a:t>Given the fact that……(a condition),…… (a condition related to mentioned condition). </a:t>
            </a:r>
          </a:p>
        </p:txBody>
      </p:sp>
      <p:sp>
        <p:nvSpPr>
          <p:cNvPr id="2" name="TextBox 1">
            <a:extLst>
              <a:ext uri="{FF2B5EF4-FFF2-40B4-BE49-F238E27FC236}">
                <a16:creationId xmlns:a16="http://schemas.microsoft.com/office/drawing/2014/main" id="{46FE2A68-BA6C-F540-6A20-F194CAD7D229}"/>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b="1" dirty="0"/>
              <a:t>Conflict Resolution</a:t>
            </a:r>
          </a:p>
          <a:p>
            <a:pPr marL="342900" indent="-342900">
              <a:lnSpc>
                <a:spcPct val="150000"/>
              </a:lnSpc>
              <a:buAutoNum type="arabicPeriod"/>
            </a:pPr>
            <a:r>
              <a:rPr lang="en-CA" sz="1200" dirty="0"/>
              <a:t>Natural Language Processing</a:t>
            </a:r>
          </a:p>
          <a:p>
            <a:pPr marL="342900" indent="-342900">
              <a:lnSpc>
                <a:spcPct val="150000"/>
              </a:lnSpc>
              <a:buAutoNum type="arabicPeriod"/>
            </a:pPr>
            <a:r>
              <a:rPr lang="en-CA" sz="1200" dirty="0"/>
              <a:t>Artificial Intelligence</a:t>
            </a:r>
          </a:p>
          <a:p>
            <a:pPr marL="342900" indent="-342900">
              <a:lnSpc>
                <a:spcPct val="150000"/>
              </a:lnSpc>
              <a:buAutoNum type="arabicPeriod"/>
            </a:pPr>
            <a:r>
              <a:rPr lang="en-CA" sz="1200" dirty="0"/>
              <a:t>Dialogue</a:t>
            </a:r>
          </a:p>
          <a:p>
            <a:pPr marL="342900" indent="-342900">
              <a:lnSpc>
                <a:spcPct val="150000"/>
              </a:lnSpc>
              <a:buAutoNum type="arabicPeriod"/>
            </a:pPr>
            <a:r>
              <a:rPr lang="en-CA" sz="1200" dirty="0"/>
              <a:t>Human Computer Interaction</a:t>
            </a:r>
          </a:p>
          <a:p>
            <a:pPr marL="342900" indent="-342900">
              <a:lnSpc>
                <a:spcPct val="150000"/>
              </a:lnSpc>
              <a:buAutoNum type="arabicPeriod"/>
            </a:pPr>
            <a:r>
              <a:rPr lang="en-CA" sz="1200" dirty="0"/>
              <a:t>Professor</a:t>
            </a:r>
          </a:p>
          <a:p>
            <a:pPr marL="342900" indent="-342900">
              <a:lnSpc>
                <a:spcPct val="150000"/>
              </a:lnSpc>
              <a:buAutoNum type="arabicPeriod"/>
            </a:pPr>
            <a:r>
              <a:rPr lang="en-CA" sz="1200" dirty="0"/>
              <a:t>Academic Journal</a:t>
            </a:r>
          </a:p>
        </p:txBody>
      </p:sp>
      <p:pic>
        <p:nvPicPr>
          <p:cNvPr id="8" name="Picture 7">
            <a:extLst>
              <a:ext uri="{FF2B5EF4-FFF2-40B4-BE49-F238E27FC236}">
                <a16:creationId xmlns:a16="http://schemas.microsoft.com/office/drawing/2014/main" id="{8EB9C26B-6D3E-5F2B-C75D-A7674DEAB856}"/>
              </a:ext>
            </a:extLst>
          </p:cNvPr>
          <p:cNvPicPr>
            <a:picLocks noChangeAspect="1"/>
          </p:cNvPicPr>
          <p:nvPr/>
        </p:nvPicPr>
        <p:blipFill>
          <a:blip r:embed="rId4"/>
          <a:stretch>
            <a:fillRect/>
          </a:stretch>
        </p:blipFill>
        <p:spPr>
          <a:xfrm>
            <a:off x="4528197" y="1270241"/>
            <a:ext cx="3108614" cy="2072409"/>
          </a:xfrm>
          <a:prstGeom prst="rect">
            <a:avLst/>
          </a:prstGeom>
        </p:spPr>
      </p:pic>
    </p:spTree>
    <p:extLst>
      <p:ext uri="{BB962C8B-B14F-4D97-AF65-F5344CB8AC3E}">
        <p14:creationId xmlns:p14="http://schemas.microsoft.com/office/powerpoint/2010/main" val="2774303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9" y="1134956"/>
            <a:ext cx="7249494"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27950" y="3884030"/>
            <a:ext cx="7314043"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0197"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827950" y="4050494"/>
            <a:ext cx="7314043" cy="307777"/>
          </a:xfrm>
          <a:prstGeom prst="rect">
            <a:avLst/>
          </a:prstGeom>
          <a:noFill/>
        </p:spPr>
        <p:txBody>
          <a:bodyPr wrap="square" rtlCol="0">
            <a:spAutoFit/>
          </a:bodyPr>
          <a:lstStyle/>
          <a:p>
            <a:r>
              <a:rPr lang="en-CA" dirty="0"/>
              <a:t>Given the fact that……(a condition),…… (a condition related to mentioned condition). </a:t>
            </a:r>
          </a:p>
        </p:txBody>
      </p:sp>
      <p:sp>
        <p:nvSpPr>
          <p:cNvPr id="2" name="TextBox 1">
            <a:extLst>
              <a:ext uri="{FF2B5EF4-FFF2-40B4-BE49-F238E27FC236}">
                <a16:creationId xmlns:a16="http://schemas.microsoft.com/office/drawing/2014/main" id="{46FE2A68-BA6C-F540-6A20-F194CAD7D229}"/>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Conflict Resolution</a:t>
            </a:r>
          </a:p>
          <a:p>
            <a:pPr marL="342900" indent="-342900">
              <a:lnSpc>
                <a:spcPct val="150000"/>
              </a:lnSpc>
              <a:buAutoNum type="arabicPeriod"/>
            </a:pPr>
            <a:r>
              <a:rPr lang="en-CA" sz="1200" b="1" dirty="0"/>
              <a:t>Natural Language Processing</a:t>
            </a:r>
          </a:p>
          <a:p>
            <a:pPr marL="342900" indent="-342900">
              <a:lnSpc>
                <a:spcPct val="150000"/>
              </a:lnSpc>
              <a:buAutoNum type="arabicPeriod"/>
            </a:pPr>
            <a:r>
              <a:rPr lang="en-CA" sz="1200" dirty="0"/>
              <a:t>Artificial Intelligence</a:t>
            </a:r>
          </a:p>
          <a:p>
            <a:pPr marL="342900" indent="-342900">
              <a:lnSpc>
                <a:spcPct val="150000"/>
              </a:lnSpc>
              <a:buAutoNum type="arabicPeriod"/>
            </a:pPr>
            <a:r>
              <a:rPr lang="en-CA" sz="1200" dirty="0"/>
              <a:t>Dialogue</a:t>
            </a:r>
          </a:p>
          <a:p>
            <a:pPr marL="342900" indent="-342900">
              <a:lnSpc>
                <a:spcPct val="150000"/>
              </a:lnSpc>
              <a:buAutoNum type="arabicPeriod"/>
            </a:pPr>
            <a:r>
              <a:rPr lang="en-CA" sz="1200" dirty="0"/>
              <a:t>Human Computer Interaction</a:t>
            </a:r>
          </a:p>
          <a:p>
            <a:pPr marL="342900" indent="-342900">
              <a:lnSpc>
                <a:spcPct val="150000"/>
              </a:lnSpc>
              <a:buAutoNum type="arabicPeriod"/>
            </a:pPr>
            <a:r>
              <a:rPr lang="en-CA" sz="1200" dirty="0"/>
              <a:t>Professor</a:t>
            </a:r>
          </a:p>
          <a:p>
            <a:pPr marL="342900" indent="-342900">
              <a:lnSpc>
                <a:spcPct val="150000"/>
              </a:lnSpc>
              <a:buAutoNum type="arabicPeriod"/>
            </a:pPr>
            <a:r>
              <a:rPr lang="en-CA" sz="1200" dirty="0"/>
              <a:t>Academic Journal</a:t>
            </a:r>
          </a:p>
        </p:txBody>
      </p:sp>
      <p:pic>
        <p:nvPicPr>
          <p:cNvPr id="3074" name="Picture 2" descr="How Natural Language Processing can Revolutionize Human Resources - AIHR">
            <a:extLst>
              <a:ext uri="{FF2B5EF4-FFF2-40B4-BE49-F238E27FC236}">
                <a16:creationId xmlns:a16="http://schemas.microsoft.com/office/drawing/2014/main" id="{D0C1A208-CB16-B14B-E946-5E26B51F7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758" y="1368295"/>
            <a:ext cx="2953645" cy="192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722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9" y="1134956"/>
            <a:ext cx="7249494"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27950" y="3884030"/>
            <a:ext cx="7314043"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0197"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827950" y="4050494"/>
            <a:ext cx="7314043" cy="307777"/>
          </a:xfrm>
          <a:prstGeom prst="rect">
            <a:avLst/>
          </a:prstGeom>
          <a:noFill/>
        </p:spPr>
        <p:txBody>
          <a:bodyPr wrap="square" rtlCol="0">
            <a:spAutoFit/>
          </a:bodyPr>
          <a:lstStyle/>
          <a:p>
            <a:r>
              <a:rPr lang="en-CA" dirty="0"/>
              <a:t>Given the fact that……(a condition),…… (a condition related to mentioned condition). </a:t>
            </a:r>
          </a:p>
        </p:txBody>
      </p:sp>
      <p:sp>
        <p:nvSpPr>
          <p:cNvPr id="2" name="TextBox 1">
            <a:extLst>
              <a:ext uri="{FF2B5EF4-FFF2-40B4-BE49-F238E27FC236}">
                <a16:creationId xmlns:a16="http://schemas.microsoft.com/office/drawing/2014/main" id="{46FE2A68-BA6C-F540-6A20-F194CAD7D229}"/>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Conflict Resolution</a:t>
            </a:r>
          </a:p>
          <a:p>
            <a:pPr marL="342900" indent="-342900">
              <a:lnSpc>
                <a:spcPct val="150000"/>
              </a:lnSpc>
              <a:buAutoNum type="arabicPeriod"/>
            </a:pPr>
            <a:r>
              <a:rPr lang="en-CA" sz="1200" dirty="0"/>
              <a:t>Natural Language Processing</a:t>
            </a:r>
          </a:p>
          <a:p>
            <a:pPr marL="342900" indent="-342900">
              <a:lnSpc>
                <a:spcPct val="150000"/>
              </a:lnSpc>
              <a:buAutoNum type="arabicPeriod"/>
            </a:pPr>
            <a:r>
              <a:rPr lang="en-CA" sz="1200" b="1" dirty="0"/>
              <a:t>Artificial Intelligence</a:t>
            </a:r>
          </a:p>
          <a:p>
            <a:pPr marL="342900" indent="-342900">
              <a:lnSpc>
                <a:spcPct val="150000"/>
              </a:lnSpc>
              <a:buAutoNum type="arabicPeriod"/>
            </a:pPr>
            <a:r>
              <a:rPr lang="en-CA" sz="1200" dirty="0"/>
              <a:t>Dialogue</a:t>
            </a:r>
          </a:p>
          <a:p>
            <a:pPr marL="342900" indent="-342900">
              <a:lnSpc>
                <a:spcPct val="150000"/>
              </a:lnSpc>
              <a:buAutoNum type="arabicPeriod"/>
            </a:pPr>
            <a:r>
              <a:rPr lang="en-CA" sz="1200" dirty="0"/>
              <a:t>Human Computer Interaction</a:t>
            </a:r>
          </a:p>
          <a:p>
            <a:pPr marL="342900" indent="-342900">
              <a:lnSpc>
                <a:spcPct val="150000"/>
              </a:lnSpc>
              <a:buAutoNum type="arabicPeriod"/>
            </a:pPr>
            <a:r>
              <a:rPr lang="en-CA" sz="1200" dirty="0"/>
              <a:t>Professor</a:t>
            </a:r>
          </a:p>
          <a:p>
            <a:pPr marL="342900" indent="-342900">
              <a:lnSpc>
                <a:spcPct val="150000"/>
              </a:lnSpc>
              <a:buAutoNum type="arabicPeriod"/>
            </a:pPr>
            <a:r>
              <a:rPr lang="en-CA" sz="1200" dirty="0"/>
              <a:t>Academic Journal</a:t>
            </a:r>
          </a:p>
        </p:txBody>
      </p:sp>
      <p:pic>
        <p:nvPicPr>
          <p:cNvPr id="4100" name="Picture 4" descr="Artificial Intelligence(AI) and Machine Learning(ML) explained for ...">
            <a:extLst>
              <a:ext uri="{FF2B5EF4-FFF2-40B4-BE49-F238E27FC236}">
                <a16:creationId xmlns:a16="http://schemas.microsoft.com/office/drawing/2014/main" id="{F7295ACF-1E1E-918E-C764-EFACF2C79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3923" y="1365299"/>
            <a:ext cx="2982480" cy="198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60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9" y="1134956"/>
            <a:ext cx="7249494"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27950" y="3884030"/>
            <a:ext cx="7314043"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0197"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827950" y="4050494"/>
            <a:ext cx="7314043" cy="307777"/>
          </a:xfrm>
          <a:prstGeom prst="rect">
            <a:avLst/>
          </a:prstGeom>
          <a:noFill/>
        </p:spPr>
        <p:txBody>
          <a:bodyPr wrap="square" rtlCol="0">
            <a:spAutoFit/>
          </a:bodyPr>
          <a:lstStyle/>
          <a:p>
            <a:r>
              <a:rPr lang="en-CA" dirty="0"/>
              <a:t>Given the fact that……(a condition),…… (a condition related to mentioned condition). </a:t>
            </a:r>
          </a:p>
        </p:txBody>
      </p:sp>
      <p:sp>
        <p:nvSpPr>
          <p:cNvPr id="2" name="TextBox 1">
            <a:extLst>
              <a:ext uri="{FF2B5EF4-FFF2-40B4-BE49-F238E27FC236}">
                <a16:creationId xmlns:a16="http://schemas.microsoft.com/office/drawing/2014/main" id="{46FE2A68-BA6C-F540-6A20-F194CAD7D229}"/>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Conflict Resolution</a:t>
            </a:r>
          </a:p>
          <a:p>
            <a:pPr marL="342900" indent="-342900">
              <a:lnSpc>
                <a:spcPct val="150000"/>
              </a:lnSpc>
              <a:buAutoNum type="arabicPeriod"/>
            </a:pPr>
            <a:r>
              <a:rPr lang="en-CA" sz="1200" dirty="0"/>
              <a:t>Natural Language Processing</a:t>
            </a:r>
          </a:p>
          <a:p>
            <a:pPr marL="342900" indent="-342900">
              <a:lnSpc>
                <a:spcPct val="150000"/>
              </a:lnSpc>
              <a:buAutoNum type="arabicPeriod"/>
            </a:pPr>
            <a:r>
              <a:rPr lang="en-CA" sz="1200" dirty="0"/>
              <a:t>Artificial Intelligence</a:t>
            </a:r>
          </a:p>
          <a:p>
            <a:pPr marL="342900" indent="-342900">
              <a:lnSpc>
                <a:spcPct val="150000"/>
              </a:lnSpc>
              <a:buAutoNum type="arabicPeriod"/>
            </a:pPr>
            <a:r>
              <a:rPr lang="en-CA" sz="1200" b="1" dirty="0"/>
              <a:t>Dialogue</a:t>
            </a:r>
          </a:p>
          <a:p>
            <a:pPr marL="342900" indent="-342900">
              <a:lnSpc>
                <a:spcPct val="150000"/>
              </a:lnSpc>
              <a:buAutoNum type="arabicPeriod"/>
            </a:pPr>
            <a:r>
              <a:rPr lang="en-CA" sz="1200" dirty="0"/>
              <a:t>Human Computer Interaction</a:t>
            </a:r>
          </a:p>
          <a:p>
            <a:pPr marL="342900" indent="-342900">
              <a:lnSpc>
                <a:spcPct val="150000"/>
              </a:lnSpc>
              <a:buAutoNum type="arabicPeriod"/>
            </a:pPr>
            <a:r>
              <a:rPr lang="en-CA" sz="1200" dirty="0"/>
              <a:t>Professor</a:t>
            </a:r>
          </a:p>
          <a:p>
            <a:pPr marL="342900" indent="-342900">
              <a:lnSpc>
                <a:spcPct val="150000"/>
              </a:lnSpc>
              <a:buAutoNum type="arabicPeriod"/>
            </a:pPr>
            <a:r>
              <a:rPr lang="en-CA" sz="1200" dirty="0"/>
              <a:t>Academic Journal</a:t>
            </a:r>
          </a:p>
        </p:txBody>
      </p:sp>
      <p:pic>
        <p:nvPicPr>
          <p:cNvPr id="5122" name="Picture 2" descr="How to Write Natural Dialogue in 11 Steps! in 2021 | Writing dialogue ...">
            <a:extLst>
              <a:ext uri="{FF2B5EF4-FFF2-40B4-BE49-F238E27FC236}">
                <a16:creationId xmlns:a16="http://schemas.microsoft.com/office/drawing/2014/main" id="{B5062D44-21C4-5D7E-20E2-2D8C30C6D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3021" y="1390118"/>
            <a:ext cx="3686351" cy="1927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803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9" y="1134956"/>
            <a:ext cx="7249494"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27950" y="3884030"/>
            <a:ext cx="7314043"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0197"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827950" y="4050494"/>
            <a:ext cx="7314043" cy="307777"/>
          </a:xfrm>
          <a:prstGeom prst="rect">
            <a:avLst/>
          </a:prstGeom>
          <a:noFill/>
        </p:spPr>
        <p:txBody>
          <a:bodyPr wrap="square" rtlCol="0">
            <a:spAutoFit/>
          </a:bodyPr>
          <a:lstStyle/>
          <a:p>
            <a:r>
              <a:rPr lang="en-CA" dirty="0"/>
              <a:t>Given the fact that……(a condition),…… (a condition related to mentioned condition). </a:t>
            </a:r>
          </a:p>
        </p:txBody>
      </p:sp>
      <p:sp>
        <p:nvSpPr>
          <p:cNvPr id="2" name="TextBox 1">
            <a:extLst>
              <a:ext uri="{FF2B5EF4-FFF2-40B4-BE49-F238E27FC236}">
                <a16:creationId xmlns:a16="http://schemas.microsoft.com/office/drawing/2014/main" id="{46FE2A68-BA6C-F540-6A20-F194CAD7D229}"/>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Conflict Resolution</a:t>
            </a:r>
          </a:p>
          <a:p>
            <a:pPr marL="342900" indent="-342900">
              <a:lnSpc>
                <a:spcPct val="150000"/>
              </a:lnSpc>
              <a:buAutoNum type="arabicPeriod"/>
            </a:pPr>
            <a:r>
              <a:rPr lang="en-CA" sz="1200" dirty="0"/>
              <a:t>Natural Language Processing</a:t>
            </a:r>
          </a:p>
          <a:p>
            <a:pPr marL="342900" indent="-342900">
              <a:lnSpc>
                <a:spcPct val="150000"/>
              </a:lnSpc>
              <a:buAutoNum type="arabicPeriod"/>
            </a:pPr>
            <a:r>
              <a:rPr lang="en-CA" sz="1200" dirty="0"/>
              <a:t>Artificial Intelligence</a:t>
            </a:r>
          </a:p>
          <a:p>
            <a:pPr marL="342900" indent="-342900">
              <a:lnSpc>
                <a:spcPct val="150000"/>
              </a:lnSpc>
              <a:buAutoNum type="arabicPeriod"/>
            </a:pPr>
            <a:r>
              <a:rPr lang="en-CA" sz="1200" dirty="0"/>
              <a:t>Dialogue</a:t>
            </a:r>
          </a:p>
          <a:p>
            <a:pPr marL="342900" indent="-342900">
              <a:lnSpc>
                <a:spcPct val="150000"/>
              </a:lnSpc>
              <a:buAutoNum type="arabicPeriod"/>
            </a:pPr>
            <a:r>
              <a:rPr lang="en-CA" sz="1200" b="1" dirty="0"/>
              <a:t>Human Computer Interaction</a:t>
            </a:r>
          </a:p>
          <a:p>
            <a:pPr marL="342900" indent="-342900">
              <a:lnSpc>
                <a:spcPct val="150000"/>
              </a:lnSpc>
              <a:buAutoNum type="arabicPeriod"/>
            </a:pPr>
            <a:r>
              <a:rPr lang="en-CA" sz="1200" dirty="0"/>
              <a:t>Professor</a:t>
            </a:r>
          </a:p>
          <a:p>
            <a:pPr marL="342900" indent="-342900">
              <a:lnSpc>
                <a:spcPct val="150000"/>
              </a:lnSpc>
              <a:buAutoNum type="arabicPeriod"/>
            </a:pPr>
            <a:r>
              <a:rPr lang="en-CA" sz="1200" dirty="0"/>
              <a:t>Academic Journal</a:t>
            </a:r>
          </a:p>
        </p:txBody>
      </p:sp>
      <p:pic>
        <p:nvPicPr>
          <p:cNvPr id="6146" name="Picture 2" descr="Present and Future Trends of Human Computer Interaction ~ IT Tunes">
            <a:extLst>
              <a:ext uri="{FF2B5EF4-FFF2-40B4-BE49-F238E27FC236}">
                <a16:creationId xmlns:a16="http://schemas.microsoft.com/office/drawing/2014/main" id="{A1F2BB98-9058-6361-A858-54EBDAB54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411" y="1272729"/>
            <a:ext cx="3511572" cy="210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83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extLst>
              <a:ext uri="{BEBA8EAE-BF5A-486C-A8C5-ECC9F3942E4B}">
                <a14:imgProps xmlns:a14="http://schemas.microsoft.com/office/drawing/2010/main">
                  <a14:imgLayer r:embed="rId4">
                    <a14:imgEffect>
                      <a14:brightnessContrast contrast="-40000"/>
                    </a14:imgEffect>
                  </a14:imgLayer>
                </a14:imgProps>
              </a:ext>
            </a:extLst>
          </a:blip>
          <a:srcRect b="15604"/>
          <a:stretch/>
        </p:blipFill>
        <p:spPr>
          <a:xfrm>
            <a:off x="25" y="15"/>
            <a:ext cx="9144003" cy="5143484"/>
          </a:xfrm>
          <a:prstGeom prst="rect">
            <a:avLst/>
          </a:prstGeom>
          <a:noFill/>
          <a:ln>
            <a:noFill/>
          </a:ln>
        </p:spPr>
      </p:pic>
      <p:sp>
        <p:nvSpPr>
          <p:cNvPr id="2" name="Rectangle 1">
            <a:extLst>
              <a:ext uri="{FF2B5EF4-FFF2-40B4-BE49-F238E27FC236}">
                <a16:creationId xmlns:a16="http://schemas.microsoft.com/office/drawing/2014/main" id="{92280A65-19C8-C927-E208-360E09E80A07}"/>
              </a:ext>
            </a:extLst>
          </p:cNvPr>
          <p:cNvSpPr/>
          <p:nvPr/>
        </p:nvSpPr>
        <p:spPr>
          <a:xfrm>
            <a:off x="0" y="1571449"/>
            <a:ext cx="9144000" cy="1697389"/>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6D0E21D-7DB6-9135-E369-3BA81DCB262A}"/>
              </a:ext>
            </a:extLst>
          </p:cNvPr>
          <p:cNvSpPr txBox="1"/>
          <p:nvPr/>
        </p:nvSpPr>
        <p:spPr>
          <a:xfrm>
            <a:off x="235443" y="1910927"/>
            <a:ext cx="7743899" cy="830997"/>
          </a:xfrm>
          <a:prstGeom prst="rect">
            <a:avLst/>
          </a:prstGeom>
          <a:noFill/>
        </p:spPr>
        <p:txBody>
          <a:bodyPr wrap="square" rtlCol="0">
            <a:spAutoFit/>
          </a:bodyPr>
          <a:lstStyle/>
          <a:p>
            <a:r>
              <a:rPr lang="en-CA" sz="2800" b="1" dirty="0">
                <a:solidFill>
                  <a:schemeClr val="bg1"/>
                </a:solidFill>
                <a:effectLst>
                  <a:outerShdw blurRad="38100" dist="38100" dir="2700000" algn="tl">
                    <a:srgbClr val="000000">
                      <a:alpha val="43137"/>
                    </a:srgbClr>
                  </a:outerShdw>
                </a:effectLst>
              </a:rPr>
              <a:t>Introduction to AI in Data Analysis</a:t>
            </a:r>
          </a:p>
          <a:p>
            <a:r>
              <a:rPr lang="en-CA" sz="2000" b="1" dirty="0">
                <a:solidFill>
                  <a:schemeClr val="bg1"/>
                </a:solidFill>
                <a:effectLst>
                  <a:outerShdw blurRad="38100" dist="38100" dir="2700000" algn="tl">
                    <a:srgbClr val="000000">
                      <a:alpha val="43137"/>
                    </a:srgbClr>
                  </a:outerShdw>
                </a:effectLst>
              </a:rPr>
              <a:t>Understanding Data in Everyday Life</a:t>
            </a:r>
          </a:p>
        </p:txBody>
      </p:sp>
      <p:sp>
        <p:nvSpPr>
          <p:cNvPr id="4" name="Google Shape;90;p1">
            <a:extLst>
              <a:ext uri="{FF2B5EF4-FFF2-40B4-BE49-F238E27FC236}">
                <a16:creationId xmlns:a16="http://schemas.microsoft.com/office/drawing/2014/main" id="{A2D7F745-F737-4860-D12F-F3F22799D417}"/>
              </a:ext>
            </a:extLst>
          </p:cNvPr>
          <p:cNvSpPr txBox="1"/>
          <p:nvPr/>
        </p:nvSpPr>
        <p:spPr>
          <a:xfrm>
            <a:off x="7716301" y="4696241"/>
            <a:ext cx="1617069" cy="3692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dirty="0">
                <a:solidFill>
                  <a:schemeClr val="lt1"/>
                </a:solidFill>
                <a:latin typeface="Calibri"/>
                <a:ea typeface="Calibri"/>
                <a:cs typeface="Calibri"/>
                <a:sym typeface="Calibri"/>
              </a:rPr>
              <a:t>KK</a:t>
            </a:r>
            <a:endParaRPr sz="1400" b="0" i="0" u="none" strike="noStrike" cap="none" dirty="0">
              <a:solidFill>
                <a:srgbClr val="000000"/>
              </a:solidFill>
              <a:latin typeface="Arial"/>
              <a:ea typeface="Arial"/>
              <a:cs typeface="Arial"/>
              <a:sym typeface="Arial"/>
            </a:endParaRPr>
          </a:p>
        </p:txBody>
      </p:sp>
      <p:pic>
        <p:nvPicPr>
          <p:cNvPr id="5" name="Google Shape;94;p1">
            <a:extLst>
              <a:ext uri="{FF2B5EF4-FFF2-40B4-BE49-F238E27FC236}">
                <a16:creationId xmlns:a16="http://schemas.microsoft.com/office/drawing/2014/main" id="{917CE3F1-E504-CF6F-F7F8-2389B62B4D02}"/>
              </a:ext>
            </a:extLst>
          </p:cNvPr>
          <p:cNvPicPr preferRelativeResize="0"/>
          <p:nvPr/>
        </p:nvPicPr>
        <p:blipFill rotWithShape="1">
          <a:blip r:embed="rId5"/>
          <a:srcRect/>
          <a:stretch/>
        </p:blipFill>
        <p:spPr>
          <a:xfrm>
            <a:off x="7383936" y="3482119"/>
            <a:ext cx="1140900" cy="1140900"/>
          </a:xfrm>
          <a:prstGeom prst="ellipse">
            <a:avLst/>
          </a:prstGeom>
          <a:noFill/>
          <a:ln w="63500" cap="rnd" cmpd="sng">
            <a:solidFill>
              <a:srgbClr val="000000"/>
            </a:solidFill>
            <a:prstDash val="solid"/>
            <a:round/>
            <a:headEnd type="none" w="sm" len="sm"/>
            <a:tailEnd type="none" w="sm" len="sm"/>
          </a:ln>
          <a:effectLst>
            <a:outerShdw blurRad="381000" dist="292100" dir="5400000" sx="-80000" sy="-18000" rotWithShape="0">
              <a:srgbClr val="000000">
                <a:alpha val="20392"/>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9" y="1134956"/>
            <a:ext cx="7249494"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27950" y="3884030"/>
            <a:ext cx="7314043"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0197"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827950" y="4050494"/>
            <a:ext cx="7314043" cy="307777"/>
          </a:xfrm>
          <a:prstGeom prst="rect">
            <a:avLst/>
          </a:prstGeom>
          <a:noFill/>
        </p:spPr>
        <p:txBody>
          <a:bodyPr wrap="square" rtlCol="0">
            <a:spAutoFit/>
          </a:bodyPr>
          <a:lstStyle/>
          <a:p>
            <a:r>
              <a:rPr lang="en-CA" dirty="0"/>
              <a:t>Given the fact that……(a condition),…… (a condition related to mentioned condition). </a:t>
            </a:r>
          </a:p>
        </p:txBody>
      </p:sp>
      <p:sp>
        <p:nvSpPr>
          <p:cNvPr id="2" name="TextBox 1">
            <a:extLst>
              <a:ext uri="{FF2B5EF4-FFF2-40B4-BE49-F238E27FC236}">
                <a16:creationId xmlns:a16="http://schemas.microsoft.com/office/drawing/2014/main" id="{46FE2A68-BA6C-F540-6A20-F194CAD7D229}"/>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Conflict Resolution</a:t>
            </a:r>
          </a:p>
          <a:p>
            <a:pPr marL="342900" indent="-342900">
              <a:lnSpc>
                <a:spcPct val="150000"/>
              </a:lnSpc>
              <a:buAutoNum type="arabicPeriod"/>
            </a:pPr>
            <a:r>
              <a:rPr lang="en-CA" sz="1200" dirty="0"/>
              <a:t>Natural Language Processing</a:t>
            </a:r>
          </a:p>
          <a:p>
            <a:pPr marL="342900" indent="-342900">
              <a:lnSpc>
                <a:spcPct val="150000"/>
              </a:lnSpc>
              <a:buAutoNum type="arabicPeriod"/>
            </a:pPr>
            <a:r>
              <a:rPr lang="en-CA" sz="1200" dirty="0"/>
              <a:t>Artificial Intelligence</a:t>
            </a:r>
          </a:p>
          <a:p>
            <a:pPr marL="342900" indent="-342900">
              <a:lnSpc>
                <a:spcPct val="150000"/>
              </a:lnSpc>
              <a:buAutoNum type="arabicPeriod"/>
            </a:pPr>
            <a:r>
              <a:rPr lang="en-CA" sz="1200" dirty="0"/>
              <a:t>Dialogue</a:t>
            </a:r>
          </a:p>
          <a:p>
            <a:pPr marL="342900" indent="-342900">
              <a:lnSpc>
                <a:spcPct val="150000"/>
              </a:lnSpc>
              <a:buAutoNum type="arabicPeriod"/>
            </a:pPr>
            <a:r>
              <a:rPr lang="en-CA" sz="1200" dirty="0"/>
              <a:t>Human Computer Interaction</a:t>
            </a:r>
          </a:p>
          <a:p>
            <a:pPr marL="342900" indent="-342900">
              <a:lnSpc>
                <a:spcPct val="150000"/>
              </a:lnSpc>
              <a:buAutoNum type="arabicPeriod"/>
            </a:pPr>
            <a:r>
              <a:rPr lang="en-CA" sz="1200" b="1" dirty="0"/>
              <a:t>Professor</a:t>
            </a:r>
          </a:p>
          <a:p>
            <a:pPr marL="342900" indent="-342900">
              <a:lnSpc>
                <a:spcPct val="150000"/>
              </a:lnSpc>
              <a:buAutoNum type="arabicPeriod"/>
            </a:pPr>
            <a:r>
              <a:rPr lang="en-CA" sz="1200" dirty="0"/>
              <a:t>Academic Journal</a:t>
            </a:r>
          </a:p>
        </p:txBody>
      </p:sp>
      <p:pic>
        <p:nvPicPr>
          <p:cNvPr id="7170" name="Picture 2" descr="Genuine enthusiasm for AI | MIT News | Massachusetts Institute of ...">
            <a:extLst>
              <a:ext uri="{FF2B5EF4-FFF2-40B4-BE49-F238E27FC236}">
                <a16:creationId xmlns:a16="http://schemas.microsoft.com/office/drawing/2014/main" id="{833BC786-4F2D-2F8B-33C2-74A8BD5E2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7246" y="1245366"/>
            <a:ext cx="3250050" cy="21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803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9" y="1134956"/>
            <a:ext cx="7249494"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27950" y="3884030"/>
            <a:ext cx="7314043"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80197"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827950" y="4050494"/>
            <a:ext cx="7314043" cy="307777"/>
          </a:xfrm>
          <a:prstGeom prst="rect">
            <a:avLst/>
          </a:prstGeom>
          <a:noFill/>
        </p:spPr>
        <p:txBody>
          <a:bodyPr wrap="square" rtlCol="0">
            <a:spAutoFit/>
          </a:bodyPr>
          <a:lstStyle/>
          <a:p>
            <a:r>
              <a:rPr lang="en-CA" dirty="0"/>
              <a:t>Given the fact that……(a condition),…… (a condition related to mentioned condition). </a:t>
            </a:r>
          </a:p>
        </p:txBody>
      </p:sp>
      <p:sp>
        <p:nvSpPr>
          <p:cNvPr id="2" name="TextBox 1">
            <a:extLst>
              <a:ext uri="{FF2B5EF4-FFF2-40B4-BE49-F238E27FC236}">
                <a16:creationId xmlns:a16="http://schemas.microsoft.com/office/drawing/2014/main" id="{46FE2A68-BA6C-F540-6A20-F194CAD7D229}"/>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Conflict Resolution</a:t>
            </a:r>
          </a:p>
          <a:p>
            <a:pPr marL="342900" indent="-342900">
              <a:lnSpc>
                <a:spcPct val="150000"/>
              </a:lnSpc>
              <a:buAutoNum type="arabicPeriod"/>
            </a:pPr>
            <a:r>
              <a:rPr lang="en-CA" sz="1200" dirty="0"/>
              <a:t>Natural Language Processing</a:t>
            </a:r>
          </a:p>
          <a:p>
            <a:pPr marL="342900" indent="-342900">
              <a:lnSpc>
                <a:spcPct val="150000"/>
              </a:lnSpc>
              <a:buAutoNum type="arabicPeriod"/>
            </a:pPr>
            <a:r>
              <a:rPr lang="en-CA" sz="1200" dirty="0"/>
              <a:t>Artificial Intelligence</a:t>
            </a:r>
          </a:p>
          <a:p>
            <a:pPr marL="342900" indent="-342900">
              <a:lnSpc>
                <a:spcPct val="150000"/>
              </a:lnSpc>
              <a:buAutoNum type="arabicPeriod"/>
            </a:pPr>
            <a:r>
              <a:rPr lang="en-CA" sz="1200" dirty="0"/>
              <a:t>Dialogue</a:t>
            </a:r>
          </a:p>
          <a:p>
            <a:pPr marL="342900" indent="-342900">
              <a:lnSpc>
                <a:spcPct val="150000"/>
              </a:lnSpc>
              <a:buAutoNum type="arabicPeriod"/>
            </a:pPr>
            <a:r>
              <a:rPr lang="en-CA" sz="1200" dirty="0"/>
              <a:t>Human Computer Interaction</a:t>
            </a:r>
          </a:p>
          <a:p>
            <a:pPr marL="342900" indent="-342900">
              <a:lnSpc>
                <a:spcPct val="150000"/>
              </a:lnSpc>
              <a:buAutoNum type="arabicPeriod"/>
            </a:pPr>
            <a:r>
              <a:rPr lang="en-CA" sz="1200" dirty="0"/>
              <a:t>Professor</a:t>
            </a:r>
          </a:p>
          <a:p>
            <a:pPr marL="342900" indent="-342900">
              <a:lnSpc>
                <a:spcPct val="150000"/>
              </a:lnSpc>
              <a:buAutoNum type="arabicPeriod"/>
            </a:pPr>
            <a:r>
              <a:rPr lang="en-CA" sz="1200" b="1" dirty="0"/>
              <a:t>Academic Journal</a:t>
            </a:r>
          </a:p>
        </p:txBody>
      </p:sp>
      <p:pic>
        <p:nvPicPr>
          <p:cNvPr id="8194" name="Picture 2" descr="6 Apps And Sites To Help Publish Your Article In An Academic Journal">
            <a:extLst>
              <a:ext uri="{FF2B5EF4-FFF2-40B4-BE49-F238E27FC236}">
                <a16:creationId xmlns:a16="http://schemas.microsoft.com/office/drawing/2014/main" id="{12AB1ABD-CBB5-3E1F-1C31-EEE5F75E4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8197" y="1322116"/>
            <a:ext cx="3102552" cy="206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242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NLP           Use-Case           Vocabulary</a:t>
            </a:r>
            <a:r>
              <a:rPr lang="en-US" dirty="0">
                <a:solidFill>
                  <a:schemeClr val="accent1">
                    <a:lumMod val="75000"/>
                  </a:schemeClr>
                </a:solidFill>
              </a:rPr>
              <a:t>           </a:t>
            </a:r>
            <a:r>
              <a:rPr lang="en-US" dirty="0">
                <a:solidFill>
                  <a:schemeClr val="bg1"/>
                </a:solidFill>
              </a:rPr>
              <a:t>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68059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b="1" i="0" u="none" strike="noStrike" cap="none" dirty="0">
                <a:solidFill>
                  <a:schemeClr val="dk1"/>
                </a:solidFill>
                <a:latin typeface="Calibri"/>
                <a:ea typeface="Calibri"/>
                <a:cs typeface="Calibri"/>
                <a:sym typeface="Calibri"/>
              </a:rPr>
              <a:t>Share with me an argument you faced, and tell me the question you would ask ChatGPT</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altLang="ja-JP" dirty="0">
                <a:solidFill>
                  <a:srgbClr val="7F7F7F"/>
                </a:solidFill>
                <a:latin typeface="Calibri"/>
                <a:ea typeface="Calibri"/>
                <a:cs typeface="Calibri"/>
                <a:sym typeface="Calibri"/>
              </a:rPr>
              <a:t>Use at least one vocabulary about AI</a:t>
            </a:r>
            <a:r>
              <a:rPr lang="en-US" dirty="0">
                <a:solidFill>
                  <a:srgbClr val="7F7F7F"/>
                </a:solidFill>
                <a:latin typeface="Calibri"/>
                <a:ea typeface="Calibri"/>
                <a:cs typeface="Calibri"/>
                <a:sym typeface="Calibri"/>
              </a:rPr>
              <a:t> </a:t>
            </a:r>
            <a:r>
              <a:rPr lang="en-US" dirty="0">
                <a:solidFill>
                  <a:srgbClr val="7F7F7F"/>
                </a:solidFill>
                <a:latin typeface="Calibri"/>
                <a:ea typeface="Calibri"/>
                <a:cs typeface="Calibri"/>
                <a:sym typeface="Wingdings" panose="05000000000000000000" pitchFamily="2" charset="2"/>
              </a:rPr>
              <a:t></a:t>
            </a:r>
            <a:r>
              <a:rPr lang="en-US" dirty="0">
                <a:solidFill>
                  <a:srgbClr val="7F7F7F"/>
                </a:solidFill>
                <a:latin typeface="Calibri"/>
                <a:ea typeface="Calibri"/>
                <a:cs typeface="Calibri"/>
                <a:sym typeface="Calibri"/>
              </a:rPr>
              <a:t> </a:t>
            </a:r>
            <a:endParaRPr lang="en-US" sz="1050" b="0" i="0" u="none" strike="noStrike" cap="none" dirty="0">
              <a:solidFill>
                <a:srgbClr val="000000"/>
              </a:solidFill>
              <a:latin typeface="Arial"/>
              <a:ea typeface="Arial"/>
              <a:cs typeface="Arial"/>
              <a:sym typeface="Arial"/>
            </a:endParaRPr>
          </a:p>
        </p:txBody>
      </p:sp>
      <p:sp>
        <p:nvSpPr>
          <p:cNvPr id="11" name="Rectangle: Rounded Corners 10">
            <a:extLst>
              <a:ext uri="{FF2B5EF4-FFF2-40B4-BE49-F238E27FC236}">
                <a16:creationId xmlns:a16="http://schemas.microsoft.com/office/drawing/2014/main" id="{89B8BE7D-4962-3DD1-5D0A-B323CA81168E}"/>
              </a:ext>
            </a:extLst>
          </p:cNvPr>
          <p:cNvSpPr/>
          <p:nvPr/>
        </p:nvSpPr>
        <p:spPr>
          <a:xfrm>
            <a:off x="853984" y="1151565"/>
            <a:ext cx="2387294" cy="1286838"/>
          </a:xfrm>
          <a:prstGeom prst="roundRect">
            <a:avLst/>
          </a:prstGeom>
          <a:no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2" name="Rectangle: Rounded Corners 11">
            <a:extLst>
              <a:ext uri="{FF2B5EF4-FFF2-40B4-BE49-F238E27FC236}">
                <a16:creationId xmlns:a16="http://schemas.microsoft.com/office/drawing/2014/main" id="{44F20C44-B7CD-3857-B606-B6CE4211CF15}"/>
              </a:ext>
            </a:extLst>
          </p:cNvPr>
          <p:cNvSpPr/>
          <p:nvPr/>
        </p:nvSpPr>
        <p:spPr>
          <a:xfrm>
            <a:off x="1337216" y="1046498"/>
            <a:ext cx="1420830" cy="142048"/>
          </a:xfrm>
          <a:prstGeom prst="roundRect">
            <a:avLst/>
          </a:prstGeom>
          <a:solidFill>
            <a:srgbClr val="BC000C"/>
          </a:solid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sp>
        <p:nvSpPr>
          <p:cNvPr id="10" name="Rectangle: Rounded Corners 9">
            <a:extLst>
              <a:ext uri="{FF2B5EF4-FFF2-40B4-BE49-F238E27FC236}">
                <a16:creationId xmlns:a16="http://schemas.microsoft.com/office/drawing/2014/main" id="{4A9CDAF8-FD74-DED9-E2D1-3DB57691029B}"/>
              </a:ext>
            </a:extLst>
          </p:cNvPr>
          <p:cNvSpPr/>
          <p:nvPr/>
        </p:nvSpPr>
        <p:spPr>
          <a:xfrm>
            <a:off x="3796151" y="1151565"/>
            <a:ext cx="2387294" cy="1286838"/>
          </a:xfrm>
          <a:prstGeom prst="roundRect">
            <a:avLst/>
          </a:prstGeom>
          <a:no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4" name="Rectangle: Rounded Corners 13">
            <a:extLst>
              <a:ext uri="{FF2B5EF4-FFF2-40B4-BE49-F238E27FC236}">
                <a16:creationId xmlns:a16="http://schemas.microsoft.com/office/drawing/2014/main" id="{DF8AA5EC-0C1F-19F7-416C-3D1C5C902FAB}"/>
              </a:ext>
            </a:extLst>
          </p:cNvPr>
          <p:cNvSpPr/>
          <p:nvPr/>
        </p:nvSpPr>
        <p:spPr>
          <a:xfrm>
            <a:off x="4279383" y="1046498"/>
            <a:ext cx="1420830" cy="142048"/>
          </a:xfrm>
          <a:prstGeom prst="roundRect">
            <a:avLst/>
          </a:prstGeom>
          <a:solidFill>
            <a:srgbClr val="199700"/>
          </a:solid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sp>
        <p:nvSpPr>
          <p:cNvPr id="16" name="Rectangle: Rounded Corners 15">
            <a:extLst>
              <a:ext uri="{FF2B5EF4-FFF2-40B4-BE49-F238E27FC236}">
                <a16:creationId xmlns:a16="http://schemas.microsoft.com/office/drawing/2014/main" id="{53CB86BC-C1AF-5ED4-3E60-BF96E3BB84B8}"/>
              </a:ext>
            </a:extLst>
          </p:cNvPr>
          <p:cNvSpPr/>
          <p:nvPr/>
        </p:nvSpPr>
        <p:spPr>
          <a:xfrm>
            <a:off x="3796151" y="2994507"/>
            <a:ext cx="2387294" cy="1286838"/>
          </a:xfrm>
          <a:prstGeom prst="roundRect">
            <a:avLst/>
          </a:prstGeom>
          <a:no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7" name="Rectangle: Rounded Corners 16">
            <a:extLst>
              <a:ext uri="{FF2B5EF4-FFF2-40B4-BE49-F238E27FC236}">
                <a16:creationId xmlns:a16="http://schemas.microsoft.com/office/drawing/2014/main" id="{DA61B44B-DF32-A180-56B1-2A2B3869620F}"/>
              </a:ext>
            </a:extLst>
          </p:cNvPr>
          <p:cNvSpPr/>
          <p:nvPr/>
        </p:nvSpPr>
        <p:spPr>
          <a:xfrm>
            <a:off x="4279383" y="2889440"/>
            <a:ext cx="1420830" cy="142048"/>
          </a:xfrm>
          <a:prstGeom prst="roundRect">
            <a:avLst/>
          </a:prstGeom>
          <a:solidFill>
            <a:srgbClr val="682B0C"/>
          </a:solid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sp>
        <p:nvSpPr>
          <p:cNvPr id="19" name="Rectangle: Rounded Corners 18">
            <a:extLst>
              <a:ext uri="{FF2B5EF4-FFF2-40B4-BE49-F238E27FC236}">
                <a16:creationId xmlns:a16="http://schemas.microsoft.com/office/drawing/2014/main" id="{C4C0C4EA-B232-3912-1C5E-2A3F26C672F9}"/>
              </a:ext>
            </a:extLst>
          </p:cNvPr>
          <p:cNvSpPr/>
          <p:nvPr/>
        </p:nvSpPr>
        <p:spPr>
          <a:xfrm>
            <a:off x="853984" y="2994507"/>
            <a:ext cx="2387294" cy="1286838"/>
          </a:xfrm>
          <a:prstGeom prst="roundRect">
            <a:avLst/>
          </a:prstGeom>
          <a:no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20" name="Rectangle: Rounded Corners 19">
            <a:extLst>
              <a:ext uri="{FF2B5EF4-FFF2-40B4-BE49-F238E27FC236}">
                <a16:creationId xmlns:a16="http://schemas.microsoft.com/office/drawing/2014/main" id="{BC8DF1A4-6FFF-962F-F679-54A226677A0E}"/>
              </a:ext>
            </a:extLst>
          </p:cNvPr>
          <p:cNvSpPr/>
          <p:nvPr/>
        </p:nvSpPr>
        <p:spPr>
          <a:xfrm>
            <a:off x="1337216" y="2889440"/>
            <a:ext cx="1420830" cy="142048"/>
          </a:xfrm>
          <a:prstGeom prst="roundRect">
            <a:avLst/>
          </a:prstGeom>
          <a:solidFill>
            <a:srgbClr val="FFADDD"/>
          </a:solid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pic>
        <p:nvPicPr>
          <p:cNvPr id="21" name="Picture 2" descr="Mario | Character Profile Wikia | Fandom">
            <a:extLst>
              <a:ext uri="{FF2B5EF4-FFF2-40B4-BE49-F238E27FC236}">
                <a16:creationId xmlns:a16="http://schemas.microsoft.com/office/drawing/2014/main" id="{333E02E1-EE12-24D5-8B5C-DE127213F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949" y="907702"/>
            <a:ext cx="728651" cy="971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rincess Peach - Sonic News Network, the Sonic Wiki">
            <a:extLst>
              <a:ext uri="{FF2B5EF4-FFF2-40B4-BE49-F238E27FC236}">
                <a16:creationId xmlns:a16="http://schemas.microsoft.com/office/drawing/2014/main" id="{8166BAD1-CDFA-9823-9FFC-193CDDC49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785" y="3211461"/>
            <a:ext cx="580398" cy="10552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Donkey Kong - Heroes Wiki">
            <a:extLst>
              <a:ext uri="{FF2B5EF4-FFF2-40B4-BE49-F238E27FC236}">
                <a16:creationId xmlns:a16="http://schemas.microsoft.com/office/drawing/2014/main" id="{3E3BCD4F-9228-34C4-3AF7-27EA2DD7F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9649" y="3304119"/>
            <a:ext cx="866646" cy="9772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artoon character of a person in overalls and green hat&#10;&#10;Description automatically generated">
            <a:extLst>
              <a:ext uri="{FF2B5EF4-FFF2-40B4-BE49-F238E27FC236}">
                <a16:creationId xmlns:a16="http://schemas.microsoft.com/office/drawing/2014/main" id="{078E3753-6F52-5AB6-F2EA-E7FE06DFFF5E}"/>
              </a:ext>
            </a:extLst>
          </p:cNvPr>
          <p:cNvPicPr>
            <a:picLocks noChangeAspect="1"/>
          </p:cNvPicPr>
          <p:nvPr/>
        </p:nvPicPr>
        <p:blipFill>
          <a:blip r:embed="rId7"/>
          <a:stretch>
            <a:fillRect/>
          </a:stretch>
        </p:blipFill>
        <p:spPr>
          <a:xfrm>
            <a:off x="5909649" y="898433"/>
            <a:ext cx="652465" cy="896551"/>
          </a:xfrm>
          <a:prstGeom prst="rect">
            <a:avLst/>
          </a:prstGeom>
        </p:spPr>
      </p:pic>
      <p:pic>
        <p:nvPicPr>
          <p:cNvPr id="2" name="Picture 6" descr="Mario Moneda De Oro Modelo 3D $19 - .fbx .ma - Free3D">
            <a:extLst>
              <a:ext uri="{FF2B5EF4-FFF2-40B4-BE49-F238E27FC236}">
                <a16:creationId xmlns:a16="http://schemas.microsoft.com/office/drawing/2014/main" id="{5BF04155-E45B-1709-24AD-36728D3A88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8862" y="1274096"/>
            <a:ext cx="1599229" cy="8989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9420F9-893D-714F-DD90-1D3CC8198FEC}"/>
              </a:ext>
            </a:extLst>
          </p:cNvPr>
          <p:cNvSpPr txBox="1"/>
          <p:nvPr/>
        </p:nvSpPr>
        <p:spPr>
          <a:xfrm>
            <a:off x="6981082" y="2989129"/>
            <a:ext cx="1882082" cy="1286838"/>
          </a:xfrm>
          <a:prstGeom prst="rect">
            <a:avLst/>
          </a:prstGeom>
          <a:ln>
            <a:prstDash val="dash"/>
          </a:ln>
        </p:spPr>
        <p:style>
          <a:lnRef idx="2">
            <a:schemeClr val="accent4"/>
          </a:lnRef>
          <a:fillRef idx="1">
            <a:schemeClr val="lt1"/>
          </a:fillRef>
          <a:effectRef idx="0">
            <a:schemeClr val="accent4"/>
          </a:effectRef>
          <a:fontRef idx="minor">
            <a:schemeClr val="dk1"/>
          </a:fontRef>
        </p:style>
        <p:txBody>
          <a:bodyPr wrap="square" rtlCol="0">
            <a:noAutofit/>
          </a:bodyPr>
          <a:lstStyle/>
          <a:p>
            <a:pPr algn="ctr"/>
            <a:r>
              <a:rPr lang="en-CA" dirty="0"/>
              <a:t>Active participants gets a coin</a:t>
            </a:r>
          </a:p>
        </p:txBody>
      </p:sp>
      <p:pic>
        <p:nvPicPr>
          <p:cNvPr id="25" name="Picture 2">
            <a:extLst>
              <a:ext uri="{FF2B5EF4-FFF2-40B4-BE49-F238E27FC236}">
                <a16:creationId xmlns:a16="http://schemas.microsoft.com/office/drawing/2014/main" id="{C58B3D40-E3CB-4907-1698-2DEB4317DD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1597" y="3552525"/>
            <a:ext cx="633757" cy="633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596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128" name="Picture 8" descr="person working on blue and white paper on board">
            <a:extLst>
              <a:ext uri="{FF2B5EF4-FFF2-40B4-BE49-F238E27FC236}">
                <a16:creationId xmlns:a16="http://schemas.microsoft.com/office/drawing/2014/main" id="{3F646945-09F4-28DF-E2B5-BDA6C749AF9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t="11049" b="4660"/>
          <a:stretch/>
        </p:blipFill>
        <p:spPr bwMode="auto">
          <a:xfrm>
            <a:off x="-5449" y="0"/>
            <a:ext cx="9149449"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280A65-19C8-C927-E208-360E09E80A07}"/>
              </a:ext>
            </a:extLst>
          </p:cNvPr>
          <p:cNvSpPr/>
          <p:nvPr/>
        </p:nvSpPr>
        <p:spPr>
          <a:xfrm>
            <a:off x="0" y="1571449"/>
            <a:ext cx="9144000" cy="1697389"/>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6D0E21D-7DB6-9135-E369-3BA81DCB262A}"/>
              </a:ext>
            </a:extLst>
          </p:cNvPr>
          <p:cNvSpPr txBox="1"/>
          <p:nvPr/>
        </p:nvSpPr>
        <p:spPr>
          <a:xfrm>
            <a:off x="235443" y="1702871"/>
            <a:ext cx="8809999" cy="1477328"/>
          </a:xfrm>
          <a:prstGeom prst="rect">
            <a:avLst/>
          </a:prstGeom>
          <a:noFill/>
        </p:spPr>
        <p:txBody>
          <a:bodyPr wrap="square" rtlCol="0">
            <a:spAutoFit/>
          </a:bodyPr>
          <a:lstStyle/>
          <a:p>
            <a:pPr algn="ctr"/>
            <a:r>
              <a:rPr lang="en-US" sz="1800" b="0" i="0" dirty="0">
                <a:solidFill>
                  <a:schemeClr val="bg1"/>
                </a:solidFill>
                <a:effectLst/>
                <a:latin typeface="Merriweather" panose="020F0502020204030204" pitchFamily="2" charset="0"/>
              </a:rPr>
              <a:t>The End.</a:t>
            </a:r>
          </a:p>
          <a:p>
            <a:pPr algn="l"/>
            <a:endParaRPr lang="en-US" sz="1800" b="0" i="0" dirty="0">
              <a:solidFill>
                <a:schemeClr val="bg1"/>
              </a:solidFill>
              <a:effectLst/>
              <a:latin typeface="Merriweather" panose="020F0502020204030204" pitchFamily="2" charset="0"/>
            </a:endParaRPr>
          </a:p>
          <a:p>
            <a:pPr algn="ctr"/>
            <a:r>
              <a:rPr lang="en-US" sz="1800" b="0" i="0" dirty="0">
                <a:solidFill>
                  <a:schemeClr val="bg1"/>
                </a:solidFill>
                <a:effectLst/>
                <a:latin typeface="Merriweather" panose="020F0502020204030204" pitchFamily="2" charset="0"/>
              </a:rPr>
              <a:t>“In preparing for battle I have always found that plans are useless but planning is indispensable”</a:t>
            </a:r>
          </a:p>
          <a:p>
            <a:pPr algn="r"/>
            <a:r>
              <a:rPr lang="en-US" sz="1800" b="0" i="0" dirty="0">
                <a:solidFill>
                  <a:schemeClr val="bg1"/>
                </a:solidFill>
                <a:effectLst/>
                <a:latin typeface="Merriweather" panose="020F0502020204030204" pitchFamily="2" charset="0"/>
              </a:rPr>
              <a:t>― </a:t>
            </a:r>
            <a:r>
              <a:rPr lang="en-US" sz="1800" b="1" i="0" dirty="0">
                <a:solidFill>
                  <a:schemeClr val="bg1"/>
                </a:solidFill>
                <a:effectLst/>
                <a:latin typeface="Lato" panose="020F0502020204030203" pitchFamily="34" charset="0"/>
              </a:rPr>
              <a:t>Dwight D. Eisenhower</a:t>
            </a:r>
            <a:endParaRPr lang="en-CA" sz="1100" b="1" dirty="0">
              <a:solidFill>
                <a:schemeClr val="bg1"/>
              </a:solidFill>
              <a:effectLst>
                <a:outerShdw blurRad="38100" dist="38100" dir="2700000" algn="tl">
                  <a:srgbClr val="000000">
                    <a:alpha val="43137"/>
                  </a:srgbClr>
                </a:outerShdw>
              </a:effectLst>
            </a:endParaRPr>
          </a:p>
        </p:txBody>
      </p:sp>
      <p:pic>
        <p:nvPicPr>
          <p:cNvPr id="7172" name="Picture 4">
            <a:extLst>
              <a:ext uri="{FF2B5EF4-FFF2-40B4-BE49-F238E27FC236}">
                <a16:creationId xmlns:a16="http://schemas.microsoft.com/office/drawing/2014/main" id="{0519DD77-9DE6-28E4-CEEB-5C4A5575AD8E}"/>
              </a:ext>
            </a:extLst>
          </p:cNvPr>
          <p:cNvPicPr>
            <a:picLocks noChangeAspect="1" noChangeArrowheads="1"/>
          </p:cNvPicPr>
          <p:nvPr/>
        </p:nvPicPr>
        <p:blipFill>
          <a:blip r:embed="rId5"/>
          <a:srcRect t="11316" b="11316"/>
          <a:stretch/>
        </p:blipFill>
        <p:spPr bwMode="auto">
          <a:xfrm>
            <a:off x="7556349" y="3692377"/>
            <a:ext cx="1147910" cy="1147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77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054" name="Picture 6" descr="cup of coffee near MacBook Pro">
            <a:extLst>
              <a:ext uri="{FF2B5EF4-FFF2-40B4-BE49-F238E27FC236}">
                <a16:creationId xmlns:a16="http://schemas.microsoft.com/office/drawing/2014/main" id="{5FC10DB2-2DE4-FF13-50A7-79BE8C833F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44" b="9016"/>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280A65-19C8-C927-E208-360E09E80A07}"/>
              </a:ext>
            </a:extLst>
          </p:cNvPr>
          <p:cNvSpPr/>
          <p:nvPr/>
        </p:nvSpPr>
        <p:spPr>
          <a:xfrm>
            <a:off x="0" y="1571449"/>
            <a:ext cx="9144000" cy="1697389"/>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6D0E21D-7DB6-9135-E369-3BA81DCB262A}"/>
              </a:ext>
            </a:extLst>
          </p:cNvPr>
          <p:cNvSpPr txBox="1"/>
          <p:nvPr/>
        </p:nvSpPr>
        <p:spPr>
          <a:xfrm>
            <a:off x="235443" y="1910927"/>
            <a:ext cx="7743899" cy="830997"/>
          </a:xfrm>
          <a:prstGeom prst="rect">
            <a:avLst/>
          </a:prstGeom>
          <a:noFill/>
        </p:spPr>
        <p:txBody>
          <a:bodyPr wrap="square" rtlCol="0">
            <a:spAutoFit/>
          </a:bodyPr>
          <a:lstStyle/>
          <a:p>
            <a:r>
              <a:rPr lang="en-CA" sz="2800" b="1" dirty="0">
                <a:solidFill>
                  <a:schemeClr val="bg1"/>
                </a:solidFill>
                <a:effectLst>
                  <a:outerShdw blurRad="38100" dist="38100" dir="2700000" algn="tl">
                    <a:srgbClr val="000000">
                      <a:alpha val="43137"/>
                    </a:srgbClr>
                  </a:outerShdw>
                </a:effectLst>
              </a:rPr>
              <a:t>Introduction to AI Productivity</a:t>
            </a:r>
          </a:p>
          <a:p>
            <a:r>
              <a:rPr lang="en-CA" sz="2000" b="1" dirty="0">
                <a:solidFill>
                  <a:schemeClr val="bg1"/>
                </a:solidFill>
                <a:effectLst>
                  <a:outerShdw blurRad="38100" dist="38100" dir="2700000" algn="tl">
                    <a:srgbClr val="000000">
                      <a:alpha val="43137"/>
                    </a:srgbClr>
                  </a:outerShdw>
                </a:effectLst>
              </a:rPr>
              <a:t>How to use ChatGPT to Realize your potential </a:t>
            </a:r>
          </a:p>
        </p:txBody>
      </p:sp>
      <p:pic>
        <p:nvPicPr>
          <p:cNvPr id="5" name="Google Shape;94;p1">
            <a:extLst>
              <a:ext uri="{FF2B5EF4-FFF2-40B4-BE49-F238E27FC236}">
                <a16:creationId xmlns:a16="http://schemas.microsoft.com/office/drawing/2014/main" id="{917CE3F1-E504-CF6F-F7F8-2389B62B4D02}"/>
              </a:ext>
            </a:extLst>
          </p:cNvPr>
          <p:cNvPicPr preferRelativeResize="0"/>
          <p:nvPr/>
        </p:nvPicPr>
        <p:blipFill rotWithShape="1">
          <a:blip r:embed="rId4"/>
          <a:srcRect/>
          <a:stretch/>
        </p:blipFill>
        <p:spPr>
          <a:xfrm>
            <a:off x="7383936" y="3482119"/>
            <a:ext cx="1140900" cy="1140900"/>
          </a:xfrm>
          <a:prstGeom prst="ellipse">
            <a:avLst/>
          </a:prstGeom>
          <a:noFill/>
          <a:ln w="63500" cap="rnd" cmpd="sng">
            <a:solidFill>
              <a:srgbClr val="000000"/>
            </a:solidFill>
            <a:prstDash val="solid"/>
            <a:round/>
            <a:headEnd type="none" w="sm" len="sm"/>
            <a:tailEnd type="none" w="sm" len="sm"/>
          </a:ln>
          <a:effectLst>
            <a:outerShdw blurRad="381000" dist="292100" dir="5400000" sx="-80000" sy="-18000" rotWithShape="0">
              <a:srgbClr val="000000">
                <a:alpha val="20392"/>
              </a:srgbClr>
            </a:outerShdw>
          </a:effectLst>
        </p:spPr>
      </p:pic>
      <p:sp>
        <p:nvSpPr>
          <p:cNvPr id="6" name="Google Shape;90;p1">
            <a:extLst>
              <a:ext uri="{FF2B5EF4-FFF2-40B4-BE49-F238E27FC236}">
                <a16:creationId xmlns:a16="http://schemas.microsoft.com/office/drawing/2014/main" id="{3D0A16A9-C5AC-6DB0-43EC-206747A1D6ED}"/>
              </a:ext>
            </a:extLst>
          </p:cNvPr>
          <p:cNvSpPr txBox="1"/>
          <p:nvPr/>
        </p:nvSpPr>
        <p:spPr>
          <a:xfrm>
            <a:off x="7716301" y="4696241"/>
            <a:ext cx="1617069" cy="3692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dirty="0">
                <a:solidFill>
                  <a:schemeClr val="lt1"/>
                </a:solidFill>
                <a:latin typeface="Calibri"/>
                <a:ea typeface="Calibri"/>
                <a:cs typeface="Calibri"/>
                <a:sym typeface="Calibri"/>
              </a:rPr>
              <a:t>KK</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72449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sp>
        <p:nvSpPr>
          <p:cNvPr id="60" name="Google Shape;60;p14"/>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chemeClr val="bg1"/>
                </a:solidFill>
              </a:rPr>
              <a:t>Introduction</a:t>
            </a:r>
            <a:r>
              <a:rPr lang="en-US" dirty="0">
                <a:solidFill>
                  <a:srgbClr val="0D5BDC"/>
                </a:solidFill>
              </a:rPr>
              <a:t>  </a:t>
            </a:r>
            <a:r>
              <a:rPr lang="en-US" dirty="0">
                <a:solidFill>
                  <a:schemeClr val="lt1"/>
                </a:solidFill>
              </a:rPr>
              <a:t>         </a:t>
            </a:r>
            <a:r>
              <a:rPr lang="en-US" dirty="0">
                <a:solidFill>
                  <a:srgbClr val="0D5BDC"/>
                </a:solidFill>
              </a:rPr>
              <a:t>Productivity           Use-Case           Vocabulary</a:t>
            </a:r>
            <a:r>
              <a:rPr lang="en-US" dirty="0">
                <a:solidFill>
                  <a:schemeClr val="accent1">
                    <a:lumMod val="75000"/>
                  </a:schemeClr>
                </a:solidFill>
              </a:rPr>
              <a:t>           Reflection</a:t>
            </a:r>
          </a:p>
        </p:txBody>
      </p:sp>
      <p:cxnSp>
        <p:nvCxnSpPr>
          <p:cNvPr id="61" name="Google Shape;61;p14"/>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3" name="Google Shape;109;p3">
            <a:extLst>
              <a:ext uri="{FF2B5EF4-FFF2-40B4-BE49-F238E27FC236}">
                <a16:creationId xmlns:a16="http://schemas.microsoft.com/office/drawing/2014/main" id="{423273FF-B8AF-802F-2512-AAC1674984CF}"/>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What are we doing here?</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b="0" i="0" u="none" strike="noStrike" cap="none" dirty="0">
                <a:solidFill>
                  <a:srgbClr val="7F7F7F"/>
                </a:solidFill>
                <a:latin typeface="Calibri"/>
                <a:ea typeface="Calibri"/>
                <a:cs typeface="Calibri"/>
                <a:sym typeface="Calibri"/>
              </a:rPr>
              <a:t>Executive Summary</a:t>
            </a:r>
            <a:endParaRPr sz="1050" b="0" i="0" u="none" strike="noStrike" cap="none" dirty="0">
              <a:solidFill>
                <a:srgbClr val="000000"/>
              </a:solidFill>
              <a:latin typeface="Arial"/>
              <a:ea typeface="Arial"/>
              <a:cs typeface="Arial"/>
              <a:sym typeface="Arial"/>
            </a:endParaRPr>
          </a:p>
        </p:txBody>
      </p:sp>
      <p:sp>
        <p:nvSpPr>
          <p:cNvPr id="19" name="Rectangle: Rounded Corners 18">
            <a:extLst>
              <a:ext uri="{FF2B5EF4-FFF2-40B4-BE49-F238E27FC236}">
                <a16:creationId xmlns:a16="http://schemas.microsoft.com/office/drawing/2014/main" id="{FB5331E0-FA35-0104-C4A1-4E2C727740B1}"/>
              </a:ext>
            </a:extLst>
          </p:cNvPr>
          <p:cNvSpPr/>
          <p:nvPr/>
        </p:nvSpPr>
        <p:spPr>
          <a:xfrm>
            <a:off x="397025" y="1862881"/>
            <a:ext cx="8046182" cy="1371257"/>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DD44CC14-6CF9-CAC0-9C13-8D4B51D929EB}"/>
              </a:ext>
            </a:extLst>
          </p:cNvPr>
          <p:cNvSpPr/>
          <p:nvPr/>
        </p:nvSpPr>
        <p:spPr>
          <a:xfrm>
            <a:off x="2872116" y="1682563"/>
            <a:ext cx="3096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How to study English?</a:t>
            </a:r>
          </a:p>
        </p:txBody>
      </p:sp>
      <p:pic>
        <p:nvPicPr>
          <p:cNvPr id="1044" name="Picture 20">
            <a:extLst>
              <a:ext uri="{FF2B5EF4-FFF2-40B4-BE49-F238E27FC236}">
                <a16:creationId xmlns:a16="http://schemas.microsoft.com/office/drawing/2014/main" id="{2753DEA9-9BFF-3D65-36AC-F02412188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065" y="2051916"/>
            <a:ext cx="814584" cy="8145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17DCF15-DF21-18E5-9604-A9A952F24E87}"/>
              </a:ext>
            </a:extLst>
          </p:cNvPr>
          <p:cNvSpPr txBox="1"/>
          <p:nvPr/>
        </p:nvSpPr>
        <p:spPr>
          <a:xfrm>
            <a:off x="534819" y="2877831"/>
            <a:ext cx="1803077" cy="276999"/>
          </a:xfrm>
          <a:prstGeom prst="rect">
            <a:avLst/>
          </a:prstGeom>
          <a:noFill/>
        </p:spPr>
        <p:txBody>
          <a:bodyPr wrap="square" rtlCol="0">
            <a:spAutoFit/>
          </a:bodyPr>
          <a:lstStyle/>
          <a:p>
            <a:pPr algn="ctr"/>
            <a:r>
              <a:rPr lang="en-CA" sz="1200" dirty="0"/>
              <a:t>Language in Analytics</a:t>
            </a:r>
          </a:p>
        </p:txBody>
      </p:sp>
      <p:pic>
        <p:nvPicPr>
          <p:cNvPr id="22" name="Picture 8">
            <a:extLst>
              <a:ext uri="{FF2B5EF4-FFF2-40B4-BE49-F238E27FC236}">
                <a16:creationId xmlns:a16="http://schemas.microsoft.com/office/drawing/2014/main" id="{990655E1-A34C-0592-0B31-8771012701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099" y="2310740"/>
            <a:ext cx="523180" cy="52318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香港中小學復課前準備之学生篇-香港每日新聞-Hopetrip旅遊網">
            <a:extLst>
              <a:ext uri="{FF2B5EF4-FFF2-40B4-BE49-F238E27FC236}">
                <a16:creationId xmlns:a16="http://schemas.microsoft.com/office/drawing/2014/main" id="{BCED2E47-8D9D-1091-CBBC-4DB3A30456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098" y="2071324"/>
            <a:ext cx="1169988" cy="8769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08A517F-530A-45D5-2D87-5A6A206E3081}"/>
              </a:ext>
            </a:extLst>
          </p:cNvPr>
          <p:cNvSpPr txBox="1"/>
          <p:nvPr/>
        </p:nvSpPr>
        <p:spPr>
          <a:xfrm>
            <a:off x="2704403" y="2895529"/>
            <a:ext cx="1803077" cy="276999"/>
          </a:xfrm>
          <a:prstGeom prst="rect">
            <a:avLst/>
          </a:prstGeom>
          <a:noFill/>
        </p:spPr>
        <p:txBody>
          <a:bodyPr wrap="square" rtlCol="0">
            <a:spAutoFit/>
          </a:bodyPr>
          <a:lstStyle/>
          <a:p>
            <a:pPr algn="ctr"/>
            <a:r>
              <a:rPr lang="en-CA" altLang="zh-CN" sz="1200" dirty="0"/>
              <a:t>Use Case Scenario</a:t>
            </a:r>
            <a:endParaRPr lang="en-CA" sz="1200" dirty="0"/>
          </a:p>
        </p:txBody>
      </p:sp>
      <p:pic>
        <p:nvPicPr>
          <p:cNvPr id="24" name="Picture 8">
            <a:extLst>
              <a:ext uri="{FF2B5EF4-FFF2-40B4-BE49-F238E27FC236}">
                <a16:creationId xmlns:a16="http://schemas.microsoft.com/office/drawing/2014/main" id="{EF05E0C7-10D8-AB34-CC4D-903102704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5971" y="2310739"/>
            <a:ext cx="523180" cy="52318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11A56796-D880-EB3D-BFEE-C13A671FD4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3975" y="2167391"/>
            <a:ext cx="795861" cy="7958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a:extLst>
              <a:ext uri="{FF2B5EF4-FFF2-40B4-BE49-F238E27FC236}">
                <a16:creationId xmlns:a16="http://schemas.microsoft.com/office/drawing/2014/main" id="{2B54DF9A-B179-903F-A592-751BFD42D0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50" y="2326609"/>
            <a:ext cx="523180" cy="52318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9D80B7B0-A39B-2986-793B-3B87DA4784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8141" y="2077504"/>
            <a:ext cx="872638" cy="87263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D94631F-B45B-05D6-9E2C-BE98B41A5867}"/>
              </a:ext>
            </a:extLst>
          </p:cNvPr>
          <p:cNvSpPr txBox="1"/>
          <p:nvPr/>
        </p:nvSpPr>
        <p:spPr>
          <a:xfrm>
            <a:off x="4775825" y="2873252"/>
            <a:ext cx="1803077" cy="276999"/>
          </a:xfrm>
          <a:prstGeom prst="rect">
            <a:avLst/>
          </a:prstGeom>
          <a:noFill/>
        </p:spPr>
        <p:txBody>
          <a:bodyPr wrap="square" rtlCol="0">
            <a:spAutoFit/>
          </a:bodyPr>
          <a:lstStyle/>
          <a:p>
            <a:pPr algn="ctr"/>
            <a:r>
              <a:rPr lang="en-CA" sz="1200" dirty="0"/>
              <a:t>Vocabulary</a:t>
            </a:r>
          </a:p>
        </p:txBody>
      </p:sp>
    </p:spTree>
    <p:extLst>
      <p:ext uri="{BB962C8B-B14F-4D97-AF65-F5344CB8AC3E}">
        <p14:creationId xmlns:p14="http://schemas.microsoft.com/office/powerpoint/2010/main" val="2969757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68" name="Google Shape;68;p15"/>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2" name="Google Shape;60;p14">
            <a:extLst>
              <a:ext uri="{FF2B5EF4-FFF2-40B4-BE49-F238E27FC236}">
                <a16:creationId xmlns:a16="http://schemas.microsoft.com/office/drawing/2014/main" id="{74330BDF-E119-171D-F9EF-B961BCE46AAB}"/>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chemeClr val="bg1"/>
                </a:solidFill>
              </a:rPr>
              <a:t>Productivity</a:t>
            </a:r>
            <a:r>
              <a:rPr lang="en-US" dirty="0">
                <a:solidFill>
                  <a:srgbClr val="0D5BDC"/>
                </a:solidFill>
              </a:rPr>
              <a:t>           Use-Case           Vocabulary</a:t>
            </a:r>
            <a:r>
              <a:rPr lang="en-US" dirty="0">
                <a:solidFill>
                  <a:schemeClr val="accent1">
                    <a:lumMod val="75000"/>
                  </a:schemeClr>
                </a:solidFill>
              </a:rPr>
              <a:t>           Reflection</a:t>
            </a:r>
          </a:p>
        </p:txBody>
      </p:sp>
      <p:sp>
        <p:nvSpPr>
          <p:cNvPr id="4" name="Google Shape;109;p3">
            <a:extLst>
              <a:ext uri="{FF2B5EF4-FFF2-40B4-BE49-F238E27FC236}">
                <a16:creationId xmlns:a16="http://schemas.microsoft.com/office/drawing/2014/main" id="{CD7F77A0-A544-AE00-E815-1306C823C8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What is </a:t>
            </a:r>
            <a:r>
              <a:rPr lang="en-CA" b="1" dirty="0">
                <a:solidFill>
                  <a:schemeClr val="dk1"/>
                </a:solidFill>
                <a:latin typeface="Calibri"/>
                <a:ea typeface="Calibri"/>
                <a:cs typeface="Calibri"/>
                <a:sym typeface="Calibri"/>
              </a:rPr>
              <a:t>Productivity</a:t>
            </a:r>
            <a:r>
              <a:rPr lang="en-CA" b="1" i="0" u="none" strike="noStrike" cap="none" dirty="0">
                <a:solidFill>
                  <a:schemeClr val="dk1"/>
                </a:solidFill>
                <a:latin typeface="Calibri"/>
                <a:ea typeface="Calibri"/>
                <a:cs typeface="Calibri"/>
                <a:sym typeface="Calibri"/>
              </a:rPr>
              <a:t>?</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Do you consider yourself productive as a student?</a:t>
            </a:r>
            <a:endParaRPr sz="1050" b="0" i="0" u="none" strike="noStrike" cap="none" dirty="0">
              <a:solidFill>
                <a:srgbClr val="000000"/>
              </a:solidFill>
              <a:latin typeface="Arial"/>
              <a:ea typeface="Arial"/>
              <a:cs typeface="Arial"/>
              <a:sym typeface="Arial"/>
            </a:endParaRPr>
          </a:p>
        </p:txBody>
      </p:sp>
      <p:pic>
        <p:nvPicPr>
          <p:cNvPr id="3074" name="Picture 2" descr="Chatgpt Logo And Symbol Meaning History Png Brand - Photos">
            <a:extLst>
              <a:ext uri="{FF2B5EF4-FFF2-40B4-BE49-F238E27FC236}">
                <a16:creationId xmlns:a16="http://schemas.microsoft.com/office/drawing/2014/main" id="{E91AB788-EEE1-F63E-B7A2-F5CFDF964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793" y="2696198"/>
            <a:ext cx="1764276" cy="9917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06148151-4F52-13BF-3043-DF37B1553882}"/>
              </a:ext>
            </a:extLst>
          </p:cNvPr>
          <p:cNvSpPr/>
          <p:nvPr/>
        </p:nvSpPr>
        <p:spPr>
          <a:xfrm>
            <a:off x="397933" y="1075609"/>
            <a:ext cx="8046182" cy="1093935"/>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4F1D4DC-2ADE-FEC6-BA78-C36669A7EAEA}"/>
              </a:ext>
            </a:extLst>
          </p:cNvPr>
          <p:cNvSpPr/>
          <p:nvPr/>
        </p:nvSpPr>
        <p:spPr>
          <a:xfrm>
            <a:off x="2873024" y="895291"/>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Definition of Productivity</a:t>
            </a:r>
          </a:p>
        </p:txBody>
      </p:sp>
      <p:sp>
        <p:nvSpPr>
          <p:cNvPr id="7" name="Rectangle: Rounded Corners 6">
            <a:extLst>
              <a:ext uri="{FF2B5EF4-FFF2-40B4-BE49-F238E27FC236}">
                <a16:creationId xmlns:a16="http://schemas.microsoft.com/office/drawing/2014/main" id="{C4626E9C-105E-4F87-E576-F557F2FF6714}"/>
              </a:ext>
            </a:extLst>
          </p:cNvPr>
          <p:cNvSpPr/>
          <p:nvPr/>
        </p:nvSpPr>
        <p:spPr>
          <a:xfrm>
            <a:off x="397025" y="2465458"/>
            <a:ext cx="8046182" cy="1371257"/>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4D6C55F8-B6D0-8386-B4EE-198844EE3D7F}"/>
              </a:ext>
            </a:extLst>
          </p:cNvPr>
          <p:cNvSpPr/>
          <p:nvPr/>
        </p:nvSpPr>
        <p:spPr>
          <a:xfrm>
            <a:off x="2872116" y="2285140"/>
            <a:ext cx="3096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Application of AI Productivity</a:t>
            </a:r>
          </a:p>
        </p:txBody>
      </p:sp>
      <p:sp>
        <p:nvSpPr>
          <p:cNvPr id="14" name="TextBox 13">
            <a:extLst>
              <a:ext uri="{FF2B5EF4-FFF2-40B4-BE49-F238E27FC236}">
                <a16:creationId xmlns:a16="http://schemas.microsoft.com/office/drawing/2014/main" id="{DDC4E77F-B5C8-27CA-FE5A-F1814DC1F118}"/>
              </a:ext>
            </a:extLst>
          </p:cNvPr>
          <p:cNvSpPr txBox="1"/>
          <p:nvPr/>
        </p:nvSpPr>
        <p:spPr>
          <a:xfrm>
            <a:off x="699884" y="1284183"/>
            <a:ext cx="7428115" cy="307777"/>
          </a:xfrm>
          <a:prstGeom prst="rect">
            <a:avLst/>
          </a:prstGeom>
          <a:noFill/>
        </p:spPr>
        <p:txBody>
          <a:bodyPr wrap="square">
            <a:spAutoFit/>
          </a:bodyPr>
          <a:lstStyle/>
          <a:p>
            <a:r>
              <a:rPr lang="en-US" b="1" i="0" dirty="0">
                <a:solidFill>
                  <a:srgbClr val="1A1A1A"/>
                </a:solidFill>
                <a:effectLst/>
                <a:latin typeface="Georgia" panose="02040502050405020303" pitchFamily="18" charset="0"/>
              </a:rPr>
              <a:t>Productivity</a:t>
            </a:r>
            <a:r>
              <a:rPr lang="en-US" b="0" i="0" dirty="0">
                <a:solidFill>
                  <a:srgbClr val="1A1A1A"/>
                </a:solidFill>
                <a:effectLst/>
                <a:latin typeface="Georgia" panose="02040502050405020303" pitchFamily="18" charset="0"/>
              </a:rPr>
              <a:t>, the amount of work you can get done in one day is your rate of productivity.</a:t>
            </a:r>
            <a:endParaRPr lang="en-CA" dirty="0"/>
          </a:p>
        </p:txBody>
      </p:sp>
      <p:sp>
        <p:nvSpPr>
          <p:cNvPr id="20" name="TextBox 19">
            <a:extLst>
              <a:ext uri="{FF2B5EF4-FFF2-40B4-BE49-F238E27FC236}">
                <a16:creationId xmlns:a16="http://schemas.microsoft.com/office/drawing/2014/main" id="{7AF970ED-3BE3-4D8E-EF45-3529CFCFBCFD}"/>
              </a:ext>
            </a:extLst>
          </p:cNvPr>
          <p:cNvSpPr txBox="1"/>
          <p:nvPr/>
        </p:nvSpPr>
        <p:spPr>
          <a:xfrm>
            <a:off x="2539545" y="2718467"/>
            <a:ext cx="5829186" cy="954107"/>
          </a:xfrm>
          <a:prstGeom prst="rect">
            <a:avLst/>
          </a:prstGeom>
          <a:noFill/>
        </p:spPr>
        <p:txBody>
          <a:bodyPr wrap="square">
            <a:spAutoFit/>
          </a:bodyPr>
          <a:lstStyle/>
          <a:p>
            <a:pPr algn="l" fontAlgn="base"/>
            <a:r>
              <a:rPr lang="en-US" b="0" i="0" dirty="0">
                <a:solidFill>
                  <a:srgbClr val="1A1A1A"/>
                </a:solidFill>
                <a:effectLst/>
                <a:latin typeface="system-ui"/>
              </a:rPr>
              <a:t>ChatGPT is fine-tuned from GPT-3.5, a language model trained to produce text. ChatGPT was optimized for dialogue by using Reinforcement Learning with Human Feedback (RLHF) – a method that uses human demonstrations and preference comparisons to guide the model toward desired behavior.</a:t>
            </a:r>
            <a:endParaRPr lang="en-US" b="0" i="0" dirty="0">
              <a:solidFill>
                <a:srgbClr val="121212"/>
              </a:solidFill>
              <a:effectLst/>
              <a:latin typeface="GuardianTextEgyptian"/>
            </a:endParaRPr>
          </a:p>
        </p:txBody>
      </p:sp>
      <p:pic>
        <p:nvPicPr>
          <p:cNvPr id="1028" name="Picture 4" descr="Download McKinsey &amp; Company Logo in SVG Vector or PNG File Format ...">
            <a:extLst>
              <a:ext uri="{FF2B5EF4-FFF2-40B4-BE49-F238E27FC236}">
                <a16:creationId xmlns:a16="http://schemas.microsoft.com/office/drawing/2014/main" id="{B21A3576-B9D2-147A-BC23-0EED60975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390" y="1396316"/>
            <a:ext cx="1373609" cy="9157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8AD1A5-1C1E-B564-B7AA-9F865645CB20}"/>
              </a:ext>
            </a:extLst>
          </p:cNvPr>
          <p:cNvSpPr txBox="1"/>
          <p:nvPr/>
        </p:nvSpPr>
        <p:spPr>
          <a:xfrm>
            <a:off x="557129" y="4209024"/>
            <a:ext cx="7154031" cy="261610"/>
          </a:xfrm>
          <a:prstGeom prst="rect">
            <a:avLst/>
          </a:prstGeom>
          <a:noFill/>
        </p:spPr>
        <p:txBody>
          <a:bodyPr wrap="square">
            <a:spAutoFit/>
          </a:bodyPr>
          <a:lstStyle/>
          <a:p>
            <a:r>
              <a:rPr lang="en-CA" sz="1100" b="1" dirty="0"/>
              <a:t>Compulsory Reading:</a:t>
            </a:r>
            <a:r>
              <a:rPr lang="en-CA" sz="1100" dirty="0"/>
              <a:t> https://www.mckinsey.com/featured-insights/mckinsey-explainers/what-is-productivity</a:t>
            </a:r>
          </a:p>
        </p:txBody>
      </p:sp>
      <p:pic>
        <p:nvPicPr>
          <p:cNvPr id="12" name="Picture 11">
            <a:extLst>
              <a:ext uri="{FF2B5EF4-FFF2-40B4-BE49-F238E27FC236}">
                <a16:creationId xmlns:a16="http://schemas.microsoft.com/office/drawing/2014/main" id="{367981D8-9508-3FEC-B151-5132729737E8}"/>
              </a:ext>
            </a:extLst>
          </p:cNvPr>
          <p:cNvPicPr>
            <a:picLocks noChangeAspect="1"/>
          </p:cNvPicPr>
          <p:nvPr/>
        </p:nvPicPr>
        <p:blipFill>
          <a:blip r:embed="rId6"/>
          <a:stretch>
            <a:fillRect/>
          </a:stretch>
        </p:blipFill>
        <p:spPr>
          <a:xfrm>
            <a:off x="7585225" y="4029244"/>
            <a:ext cx="664119" cy="652815"/>
          </a:xfrm>
          <a:prstGeom prst="rect">
            <a:avLst/>
          </a:prstGeom>
        </p:spPr>
      </p:pic>
    </p:spTree>
    <p:extLst>
      <p:ext uri="{BB962C8B-B14F-4D97-AF65-F5344CB8AC3E}">
        <p14:creationId xmlns:p14="http://schemas.microsoft.com/office/powerpoint/2010/main" val="1101282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a:t>
            </a:r>
            <a:r>
              <a:rPr lang="en-US" dirty="0">
                <a:solidFill>
                  <a:schemeClr val="bg1"/>
                </a:solidFill>
              </a:rPr>
              <a:t>Use-Case</a:t>
            </a:r>
            <a:r>
              <a:rPr lang="en-US" dirty="0">
                <a:solidFill>
                  <a:srgbClr val="0D5BDC"/>
                </a:solidFill>
              </a:rPr>
              <a:t>           Vocabulary</a:t>
            </a:r>
            <a:r>
              <a:rPr lang="en-US" dirty="0">
                <a:solidFill>
                  <a:schemeClr val="accent1">
                    <a:lumMod val="75000"/>
                  </a:schemeClr>
                </a:solidFill>
              </a:rPr>
              <a:t>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Do you think you can study at University? </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Don’t answer. If that’s your dream, ask ChatGPT how with your vocabs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81BF0186-5146-BB50-5534-DC249ED03BD7}"/>
              </a:ext>
            </a:extLst>
          </p:cNvPr>
          <p:cNvPicPr>
            <a:picLocks noChangeAspect="1"/>
          </p:cNvPicPr>
          <p:nvPr/>
        </p:nvPicPr>
        <p:blipFill>
          <a:blip r:embed="rId4"/>
          <a:stretch>
            <a:fillRect/>
          </a:stretch>
        </p:blipFill>
        <p:spPr>
          <a:xfrm>
            <a:off x="1758805" y="1924016"/>
            <a:ext cx="5626389" cy="1295467"/>
          </a:xfrm>
          <a:prstGeom prst="rect">
            <a:avLst/>
          </a:prstGeom>
        </p:spPr>
      </p:pic>
    </p:spTree>
    <p:extLst>
      <p:ext uri="{BB962C8B-B14F-4D97-AF65-F5344CB8AC3E}">
        <p14:creationId xmlns:p14="http://schemas.microsoft.com/office/powerpoint/2010/main" val="2590093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a:t>
            </a:r>
            <a:r>
              <a:rPr lang="en-US" dirty="0">
                <a:solidFill>
                  <a:schemeClr val="bg1"/>
                </a:solidFill>
              </a:rPr>
              <a:t>Use-Case</a:t>
            </a:r>
            <a:r>
              <a:rPr lang="en-US" dirty="0">
                <a:solidFill>
                  <a:srgbClr val="0D5BDC"/>
                </a:solidFill>
              </a:rPr>
              <a:t>           Vocabulary</a:t>
            </a:r>
            <a:r>
              <a:rPr lang="en-US" dirty="0">
                <a:solidFill>
                  <a:schemeClr val="accent1">
                    <a:lumMod val="75000"/>
                  </a:schemeClr>
                </a:solidFill>
              </a:rPr>
              <a:t>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665750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This is the answer from ChatGPT</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You get the answer, but the one who is determined enough to act is you!</a:t>
            </a:r>
            <a:endParaRPr sz="105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D26F65F-0376-D207-A2D6-56584B30358F}"/>
              </a:ext>
            </a:extLst>
          </p:cNvPr>
          <p:cNvPicPr>
            <a:picLocks noChangeAspect="1"/>
          </p:cNvPicPr>
          <p:nvPr/>
        </p:nvPicPr>
        <p:blipFill>
          <a:blip r:embed="rId4"/>
          <a:stretch>
            <a:fillRect/>
          </a:stretch>
        </p:blipFill>
        <p:spPr>
          <a:xfrm>
            <a:off x="5357282" y="857251"/>
            <a:ext cx="3094567" cy="3867203"/>
          </a:xfrm>
          <a:prstGeom prst="rect">
            <a:avLst/>
          </a:prstGeom>
        </p:spPr>
      </p:pic>
      <p:sp>
        <p:nvSpPr>
          <p:cNvPr id="8" name="TextBox 7">
            <a:extLst>
              <a:ext uri="{FF2B5EF4-FFF2-40B4-BE49-F238E27FC236}">
                <a16:creationId xmlns:a16="http://schemas.microsoft.com/office/drawing/2014/main" id="{F706B2FA-3BB4-2E09-05CD-1DA96F219DD5}"/>
              </a:ext>
            </a:extLst>
          </p:cNvPr>
          <p:cNvSpPr txBox="1"/>
          <p:nvPr/>
        </p:nvSpPr>
        <p:spPr>
          <a:xfrm>
            <a:off x="443291" y="877099"/>
            <a:ext cx="6102350" cy="3785652"/>
          </a:xfrm>
          <a:prstGeom prst="rect">
            <a:avLst/>
          </a:prstGeom>
          <a:noFill/>
        </p:spPr>
        <p:txBody>
          <a:bodyPr wrap="square">
            <a:spAutoFit/>
          </a:bodyPr>
          <a:lstStyle/>
          <a:p>
            <a:r>
              <a:rPr lang="en-CA" sz="1000" dirty="0"/>
              <a:t>Year 1:</a:t>
            </a:r>
          </a:p>
          <a:p>
            <a:r>
              <a:rPr lang="en-CA" sz="1000" dirty="0"/>
              <a:t>- Subjects: 1-2 hours/day for Mathematics, Science, and English.</a:t>
            </a:r>
          </a:p>
          <a:p>
            <a:r>
              <a:rPr lang="en-CA" sz="1000" dirty="0"/>
              <a:t>- Extracurricular: Engage in STEM-related clubs or activities.</a:t>
            </a:r>
          </a:p>
          <a:p>
            <a:r>
              <a:rPr lang="en-CA" sz="1000" dirty="0"/>
              <a:t>- Weekends: Deepen understanding of core subjects.</a:t>
            </a:r>
          </a:p>
          <a:p>
            <a:endParaRPr lang="en-CA" sz="1000" dirty="0"/>
          </a:p>
          <a:p>
            <a:r>
              <a:rPr lang="en-CA" sz="1000" dirty="0"/>
              <a:t>Year 2:</a:t>
            </a:r>
          </a:p>
          <a:p>
            <a:r>
              <a:rPr lang="en-CA" sz="1000" dirty="0"/>
              <a:t>- Subjects: 2-3 hours/day, focus on core subjects and introduce additional ones.</a:t>
            </a:r>
          </a:p>
          <a:p>
            <a:r>
              <a:rPr lang="en-CA" sz="1000" dirty="0"/>
              <a:t>- Projects: Undertake small projects or experiments.</a:t>
            </a:r>
          </a:p>
          <a:p>
            <a:r>
              <a:rPr lang="en-CA" sz="1000" dirty="0"/>
              <a:t>- Weekends: Explore potential engineering fields.</a:t>
            </a:r>
          </a:p>
          <a:p>
            <a:endParaRPr lang="en-CA" sz="1000" dirty="0"/>
          </a:p>
          <a:p>
            <a:r>
              <a:rPr lang="en-CA" sz="1000" dirty="0"/>
              <a:t>Year 3:</a:t>
            </a:r>
          </a:p>
          <a:p>
            <a:r>
              <a:rPr lang="en-CA" sz="1000" dirty="0"/>
              <a:t>- Subjects: 3-4 hours/day, introduce advanced levels of Math and Science.</a:t>
            </a:r>
          </a:p>
          <a:p>
            <a:r>
              <a:rPr lang="en-CA" sz="1000" dirty="0"/>
              <a:t>- Projects: Engage in more complex projects, possibly collaborations.</a:t>
            </a:r>
          </a:p>
          <a:p>
            <a:r>
              <a:rPr lang="en-CA" sz="1000" dirty="0"/>
              <a:t>- Career Guidance: Attend sessions to understand engineering disciplines.</a:t>
            </a:r>
          </a:p>
          <a:p>
            <a:endParaRPr lang="en-CA" sz="1000" dirty="0"/>
          </a:p>
          <a:p>
            <a:r>
              <a:rPr lang="en-CA" sz="1000" dirty="0"/>
              <a:t>Year 4:</a:t>
            </a:r>
          </a:p>
          <a:p>
            <a:r>
              <a:rPr lang="en-CA" sz="1000" dirty="0"/>
              <a:t>- Subjects: 4-5 hours/day, focus on specialized subjects.</a:t>
            </a:r>
          </a:p>
          <a:p>
            <a:r>
              <a:rPr lang="en-CA" sz="1000" dirty="0"/>
              <a:t>- Internship/Shadowing: Seek opportunities for hands-on experiences.</a:t>
            </a:r>
          </a:p>
          <a:p>
            <a:r>
              <a:rPr lang="en-CA" sz="1000" dirty="0"/>
              <a:t>- University Research: Start researching potential engineering programs.</a:t>
            </a:r>
          </a:p>
          <a:p>
            <a:endParaRPr lang="en-CA" sz="1000" dirty="0"/>
          </a:p>
          <a:p>
            <a:r>
              <a:rPr lang="en-CA" sz="1000" dirty="0"/>
              <a:t>Year 5:</a:t>
            </a:r>
          </a:p>
          <a:p>
            <a:r>
              <a:rPr lang="en-CA" sz="1000" dirty="0"/>
              <a:t>- Exam Preparation: 5-6 hours/day for standardized tests.</a:t>
            </a:r>
          </a:p>
          <a:p>
            <a:r>
              <a:rPr lang="en-CA" sz="1000" dirty="0"/>
              <a:t>- University Applications: Prepare a strong application.</a:t>
            </a:r>
          </a:p>
          <a:p>
            <a:r>
              <a:rPr lang="en-CA" sz="1000" dirty="0"/>
              <a:t>- Interview Preparation: Practice for university interviews and assessments.</a:t>
            </a:r>
          </a:p>
        </p:txBody>
      </p:sp>
    </p:spTree>
    <p:extLst>
      <p:ext uri="{BB962C8B-B14F-4D97-AF65-F5344CB8AC3E}">
        <p14:creationId xmlns:p14="http://schemas.microsoft.com/office/powerpoint/2010/main" val="38760651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a:t>
            </a:r>
            <a:r>
              <a:rPr lang="en-US" dirty="0">
                <a:solidFill>
                  <a:schemeClr val="bg1"/>
                </a:solidFill>
              </a:rPr>
              <a:t>Use-Case</a:t>
            </a:r>
            <a:r>
              <a:rPr lang="en-US" dirty="0">
                <a:solidFill>
                  <a:srgbClr val="0D5BDC"/>
                </a:solidFill>
              </a:rPr>
              <a:t>           Vocabulary</a:t>
            </a:r>
            <a:r>
              <a:rPr lang="en-US" dirty="0">
                <a:solidFill>
                  <a:schemeClr val="accent1">
                    <a:lumMod val="75000"/>
                  </a:schemeClr>
                </a:solidFill>
              </a:rPr>
              <a:t>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Let’s read an article about productivity by McKinsey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McKinsey is the leading management consultancy in the world </a:t>
            </a:r>
            <a:endParaRPr sz="105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86435C78-3A86-7545-2800-8D22EB015866}"/>
              </a:ext>
            </a:extLst>
          </p:cNvPr>
          <p:cNvPicPr>
            <a:picLocks noChangeAspect="1"/>
          </p:cNvPicPr>
          <p:nvPr/>
        </p:nvPicPr>
        <p:blipFill>
          <a:blip r:embed="rId4"/>
          <a:stretch>
            <a:fillRect/>
          </a:stretch>
        </p:blipFill>
        <p:spPr>
          <a:xfrm>
            <a:off x="5909733" y="723404"/>
            <a:ext cx="2457450" cy="1546078"/>
          </a:xfrm>
          <a:prstGeom prst="rect">
            <a:avLst/>
          </a:prstGeom>
        </p:spPr>
      </p:pic>
      <p:pic>
        <p:nvPicPr>
          <p:cNvPr id="9" name="Picture 8">
            <a:extLst>
              <a:ext uri="{FF2B5EF4-FFF2-40B4-BE49-F238E27FC236}">
                <a16:creationId xmlns:a16="http://schemas.microsoft.com/office/drawing/2014/main" id="{B20B9A2C-EB79-932B-D27E-72A472334EE2}"/>
              </a:ext>
            </a:extLst>
          </p:cNvPr>
          <p:cNvPicPr>
            <a:picLocks noChangeAspect="1"/>
          </p:cNvPicPr>
          <p:nvPr/>
        </p:nvPicPr>
        <p:blipFill>
          <a:blip r:embed="rId5"/>
          <a:stretch>
            <a:fillRect/>
          </a:stretch>
        </p:blipFill>
        <p:spPr>
          <a:xfrm>
            <a:off x="239280" y="833814"/>
            <a:ext cx="5532870" cy="3671548"/>
          </a:xfrm>
          <a:prstGeom prst="rect">
            <a:avLst/>
          </a:prstGeom>
        </p:spPr>
      </p:pic>
      <p:pic>
        <p:nvPicPr>
          <p:cNvPr id="13" name="Picture 12">
            <a:extLst>
              <a:ext uri="{FF2B5EF4-FFF2-40B4-BE49-F238E27FC236}">
                <a16:creationId xmlns:a16="http://schemas.microsoft.com/office/drawing/2014/main" id="{40CE2759-7686-EBE2-C07D-352956CBAD7E}"/>
              </a:ext>
            </a:extLst>
          </p:cNvPr>
          <p:cNvPicPr>
            <a:picLocks noChangeAspect="1"/>
          </p:cNvPicPr>
          <p:nvPr/>
        </p:nvPicPr>
        <p:blipFill>
          <a:blip r:embed="rId6"/>
          <a:stretch>
            <a:fillRect/>
          </a:stretch>
        </p:blipFill>
        <p:spPr>
          <a:xfrm>
            <a:off x="6201833" y="2103777"/>
            <a:ext cx="1945217" cy="2731473"/>
          </a:xfrm>
          <a:prstGeom prst="rect">
            <a:avLst/>
          </a:prstGeom>
        </p:spPr>
      </p:pic>
    </p:spTree>
    <p:extLst>
      <p:ext uri="{BB962C8B-B14F-4D97-AF65-F5344CB8AC3E}">
        <p14:creationId xmlns:p14="http://schemas.microsoft.com/office/powerpoint/2010/main" val="4170522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sp>
        <p:nvSpPr>
          <p:cNvPr id="60" name="Google Shape;60;p14"/>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Introduction           </a:t>
            </a:r>
            <a:r>
              <a:rPr lang="en" dirty="0">
                <a:solidFill>
                  <a:schemeClr val="accent1">
                    <a:lumMod val="75000"/>
                  </a:schemeClr>
                </a:solidFill>
              </a:rPr>
              <a:t>Data Analysis           Use-Case           Vocabulary           Reflection</a:t>
            </a:r>
            <a:endParaRPr dirty="0">
              <a:solidFill>
                <a:schemeClr val="accent1">
                  <a:lumMod val="75000"/>
                </a:schemeClr>
              </a:solidFill>
            </a:endParaRPr>
          </a:p>
        </p:txBody>
      </p:sp>
      <p:cxnSp>
        <p:nvCxnSpPr>
          <p:cNvPr id="61" name="Google Shape;61;p14"/>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3" name="Google Shape;109;p3">
            <a:extLst>
              <a:ext uri="{FF2B5EF4-FFF2-40B4-BE49-F238E27FC236}">
                <a16:creationId xmlns:a16="http://schemas.microsoft.com/office/drawing/2014/main" id="{423273FF-B8AF-802F-2512-AAC1674984CF}"/>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What are we doing here?</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b="0" i="0" u="none" strike="noStrike" cap="none" dirty="0">
                <a:solidFill>
                  <a:srgbClr val="7F7F7F"/>
                </a:solidFill>
                <a:latin typeface="Calibri"/>
                <a:ea typeface="Calibri"/>
                <a:cs typeface="Calibri"/>
                <a:sym typeface="Calibri"/>
              </a:rPr>
              <a:t>Executive Summary</a:t>
            </a:r>
            <a:endParaRPr sz="1050" b="0" i="0" u="none" strike="noStrike" cap="none" dirty="0">
              <a:solidFill>
                <a:srgbClr val="000000"/>
              </a:solidFill>
              <a:latin typeface="Arial"/>
              <a:ea typeface="Arial"/>
              <a:cs typeface="Arial"/>
              <a:sym typeface="Arial"/>
            </a:endParaRPr>
          </a:p>
        </p:txBody>
      </p:sp>
      <p:sp>
        <p:nvSpPr>
          <p:cNvPr id="19" name="Rectangle: Rounded Corners 18">
            <a:extLst>
              <a:ext uri="{FF2B5EF4-FFF2-40B4-BE49-F238E27FC236}">
                <a16:creationId xmlns:a16="http://schemas.microsoft.com/office/drawing/2014/main" id="{FB5331E0-FA35-0104-C4A1-4E2C727740B1}"/>
              </a:ext>
            </a:extLst>
          </p:cNvPr>
          <p:cNvSpPr/>
          <p:nvPr/>
        </p:nvSpPr>
        <p:spPr>
          <a:xfrm>
            <a:off x="397025" y="1304080"/>
            <a:ext cx="8046182" cy="1371257"/>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DD44CC14-6CF9-CAC0-9C13-8D4B51D929EB}"/>
              </a:ext>
            </a:extLst>
          </p:cNvPr>
          <p:cNvSpPr/>
          <p:nvPr/>
        </p:nvSpPr>
        <p:spPr>
          <a:xfrm>
            <a:off x="2872116" y="1123762"/>
            <a:ext cx="3096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Learning through English and AI</a:t>
            </a:r>
          </a:p>
        </p:txBody>
      </p:sp>
      <p:pic>
        <p:nvPicPr>
          <p:cNvPr id="1044" name="Picture 20">
            <a:extLst>
              <a:ext uri="{FF2B5EF4-FFF2-40B4-BE49-F238E27FC236}">
                <a16:creationId xmlns:a16="http://schemas.microsoft.com/office/drawing/2014/main" id="{2753DEA9-9BFF-3D65-36AC-F02412188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065" y="1493115"/>
            <a:ext cx="814584" cy="8145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17DCF15-DF21-18E5-9604-A9A952F24E87}"/>
              </a:ext>
            </a:extLst>
          </p:cNvPr>
          <p:cNvSpPr txBox="1"/>
          <p:nvPr/>
        </p:nvSpPr>
        <p:spPr>
          <a:xfrm>
            <a:off x="534819" y="2319030"/>
            <a:ext cx="1803077" cy="276999"/>
          </a:xfrm>
          <a:prstGeom prst="rect">
            <a:avLst/>
          </a:prstGeom>
          <a:noFill/>
        </p:spPr>
        <p:txBody>
          <a:bodyPr wrap="square" rtlCol="0">
            <a:spAutoFit/>
          </a:bodyPr>
          <a:lstStyle/>
          <a:p>
            <a:pPr algn="ctr"/>
            <a:r>
              <a:rPr lang="en-CA" sz="1200" dirty="0"/>
              <a:t>Language in Analytics</a:t>
            </a:r>
          </a:p>
        </p:txBody>
      </p:sp>
      <p:pic>
        <p:nvPicPr>
          <p:cNvPr id="22" name="Picture 8">
            <a:extLst>
              <a:ext uri="{FF2B5EF4-FFF2-40B4-BE49-F238E27FC236}">
                <a16:creationId xmlns:a16="http://schemas.microsoft.com/office/drawing/2014/main" id="{990655E1-A34C-0592-0B31-8771012701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099" y="1751939"/>
            <a:ext cx="523180" cy="52318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香港中小學復課前準備之学生篇-香港每日新聞-Hopetrip旅遊網">
            <a:extLst>
              <a:ext uri="{FF2B5EF4-FFF2-40B4-BE49-F238E27FC236}">
                <a16:creationId xmlns:a16="http://schemas.microsoft.com/office/drawing/2014/main" id="{BCED2E47-8D9D-1091-CBBC-4DB3A30456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098" y="1512523"/>
            <a:ext cx="1169988" cy="8769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08A517F-530A-45D5-2D87-5A6A206E3081}"/>
              </a:ext>
            </a:extLst>
          </p:cNvPr>
          <p:cNvSpPr txBox="1"/>
          <p:nvPr/>
        </p:nvSpPr>
        <p:spPr>
          <a:xfrm>
            <a:off x="2704403" y="2336728"/>
            <a:ext cx="1803077" cy="276999"/>
          </a:xfrm>
          <a:prstGeom prst="rect">
            <a:avLst/>
          </a:prstGeom>
          <a:noFill/>
        </p:spPr>
        <p:txBody>
          <a:bodyPr wrap="square" rtlCol="0">
            <a:spAutoFit/>
          </a:bodyPr>
          <a:lstStyle/>
          <a:p>
            <a:pPr algn="ctr"/>
            <a:r>
              <a:rPr lang="en-CA" altLang="zh-CN" sz="1200" dirty="0"/>
              <a:t>Use Case Scenario</a:t>
            </a:r>
            <a:endParaRPr lang="en-CA" sz="1200" dirty="0"/>
          </a:p>
        </p:txBody>
      </p:sp>
      <p:pic>
        <p:nvPicPr>
          <p:cNvPr id="24" name="Picture 8">
            <a:extLst>
              <a:ext uri="{FF2B5EF4-FFF2-40B4-BE49-F238E27FC236}">
                <a16:creationId xmlns:a16="http://schemas.microsoft.com/office/drawing/2014/main" id="{EF05E0C7-10D8-AB34-CC4D-903102704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5971" y="1751938"/>
            <a:ext cx="523180" cy="52318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11A56796-D880-EB3D-BFEE-C13A671FD4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3975" y="1608590"/>
            <a:ext cx="795861" cy="7958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a:extLst>
              <a:ext uri="{FF2B5EF4-FFF2-40B4-BE49-F238E27FC236}">
                <a16:creationId xmlns:a16="http://schemas.microsoft.com/office/drawing/2014/main" id="{2B54DF9A-B179-903F-A592-751BFD42D0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50" y="1767808"/>
            <a:ext cx="523180" cy="52318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9D80B7B0-A39B-2986-793B-3B87DA4784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8141" y="1518703"/>
            <a:ext cx="872638" cy="87263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D94631F-B45B-05D6-9E2C-BE98B41A5867}"/>
              </a:ext>
            </a:extLst>
          </p:cNvPr>
          <p:cNvSpPr txBox="1"/>
          <p:nvPr/>
        </p:nvSpPr>
        <p:spPr>
          <a:xfrm>
            <a:off x="4775825" y="2314451"/>
            <a:ext cx="1803077" cy="276999"/>
          </a:xfrm>
          <a:prstGeom prst="rect">
            <a:avLst/>
          </a:prstGeom>
          <a:noFill/>
        </p:spPr>
        <p:txBody>
          <a:bodyPr wrap="square" rtlCol="0">
            <a:spAutoFit/>
          </a:bodyPr>
          <a:lstStyle/>
          <a:p>
            <a:pPr algn="ctr"/>
            <a:r>
              <a:rPr lang="en-CA" sz="1200" dirty="0"/>
              <a:t>Vocabulary</a:t>
            </a:r>
          </a:p>
        </p:txBody>
      </p:sp>
      <p:sp>
        <p:nvSpPr>
          <p:cNvPr id="4" name="TextBox 3">
            <a:extLst>
              <a:ext uri="{FF2B5EF4-FFF2-40B4-BE49-F238E27FC236}">
                <a16:creationId xmlns:a16="http://schemas.microsoft.com/office/drawing/2014/main" id="{58E8399F-F978-10D8-E88B-29FF4702A19A}"/>
              </a:ext>
            </a:extLst>
          </p:cNvPr>
          <p:cNvSpPr txBox="1"/>
          <p:nvPr/>
        </p:nvSpPr>
        <p:spPr>
          <a:xfrm>
            <a:off x="425576" y="2988724"/>
            <a:ext cx="8163807" cy="523220"/>
          </a:xfrm>
          <a:prstGeom prst="rect">
            <a:avLst/>
          </a:prstGeom>
          <a:noFill/>
        </p:spPr>
        <p:txBody>
          <a:bodyPr wrap="square">
            <a:spAutoFit/>
          </a:bodyPr>
          <a:lstStyle/>
          <a:p>
            <a:pPr algn="ctr"/>
            <a:r>
              <a:rPr lang="zh-CN" altLang="en-US" sz="1400" dirty="0">
                <a:latin typeface="Calibri" panose="020F0502020204030204" pitchFamily="34" charset="0"/>
                <a:ea typeface="DengXian" panose="02010600030101010101" pitchFamily="2" charset="-122"/>
                <a:cs typeface="Calibri" panose="020F0502020204030204" pitchFamily="34" charset="0"/>
              </a:rPr>
              <a:t>課堂</a:t>
            </a:r>
            <a:r>
              <a:rPr lang="zh-CN" altLang="en-US" dirty="0">
                <a:latin typeface="Calibri" panose="020F0502020204030204" pitchFamily="34" charset="0"/>
                <a:ea typeface="DengXian" panose="02010600030101010101" pitchFamily="2" charset="-122"/>
                <a:cs typeface="Calibri" panose="020F0502020204030204" pitchFamily="34" charset="0"/>
              </a:rPr>
              <a:t>内容為現時</a:t>
            </a:r>
            <a:r>
              <a:rPr lang="zh-CN" altLang="en-US" sz="1400" dirty="0">
                <a:latin typeface="Calibri" panose="020F0502020204030204" pitchFamily="34" charset="0"/>
                <a:ea typeface="DengXian" panose="02010600030101010101" pitchFamily="2" charset="-122"/>
                <a:cs typeface="Calibri" panose="020F0502020204030204" pitchFamily="34" charset="0"/>
              </a:rPr>
              <a:t>大學研究人員日常使用的基礎人工智能技巧，中學生有不明白的地方是非常正常的。請不要覺得怕醜或自己校内成績不好而不敢發問，不論平日多厲害的同學在這裏的起步點都是一樣的。</a:t>
            </a:r>
            <a:endParaRPr lang="en-CA"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descr="A cartoon of a person raising his hand&#10;&#10;Description automatically generated">
            <a:extLst>
              <a:ext uri="{FF2B5EF4-FFF2-40B4-BE49-F238E27FC236}">
                <a16:creationId xmlns:a16="http://schemas.microsoft.com/office/drawing/2014/main" id="{EDA73D4B-6AD6-A581-6821-6906A29C59E1}"/>
              </a:ext>
            </a:extLst>
          </p:cNvPr>
          <p:cNvPicPr>
            <a:picLocks noChangeAspect="1"/>
          </p:cNvPicPr>
          <p:nvPr/>
        </p:nvPicPr>
        <p:blipFill>
          <a:blip r:embed="rId9"/>
          <a:stretch>
            <a:fillRect/>
          </a:stretch>
        </p:blipFill>
        <p:spPr>
          <a:xfrm>
            <a:off x="4056769" y="3654596"/>
            <a:ext cx="1030462" cy="103046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a:t>
            </a:r>
            <a:r>
              <a:rPr lang="en-US" dirty="0">
                <a:solidFill>
                  <a:schemeClr val="bg1"/>
                </a:solidFill>
              </a:rPr>
              <a:t>Use-Case</a:t>
            </a:r>
            <a:r>
              <a:rPr lang="en-US" dirty="0">
                <a:solidFill>
                  <a:srgbClr val="0D5BDC"/>
                </a:solidFill>
              </a:rPr>
              <a:t>           Vocabulary</a:t>
            </a:r>
            <a:r>
              <a:rPr lang="en-US" dirty="0">
                <a:solidFill>
                  <a:schemeClr val="accent1">
                    <a:lumMod val="75000"/>
                  </a:schemeClr>
                </a:solidFill>
              </a:rPr>
              <a:t>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b="1" dirty="0">
                <a:solidFill>
                  <a:schemeClr val="dk1"/>
                </a:solidFill>
                <a:latin typeface="Calibri"/>
                <a:ea typeface="Calibri"/>
                <a:cs typeface="Calibri"/>
                <a:sym typeface="Calibri"/>
              </a:rPr>
              <a:t>What is Productivity?</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dirty="0">
                <a:solidFill>
                  <a:srgbClr val="7F7F7F"/>
                </a:solidFill>
                <a:latin typeface="Calibri"/>
                <a:ea typeface="Calibri"/>
                <a:cs typeface="Calibri"/>
                <a:sym typeface="Calibri"/>
              </a:rPr>
              <a:t>Let’s read the insights from McKinsey </a:t>
            </a:r>
            <a:r>
              <a:rPr lang="en-US" dirty="0">
                <a:solidFill>
                  <a:srgbClr val="7F7F7F"/>
                </a:solidFill>
                <a:latin typeface="Calibri"/>
                <a:ea typeface="Calibri"/>
                <a:cs typeface="Calibri"/>
                <a:sym typeface="Wingdings" panose="05000000000000000000" pitchFamily="2" charset="2"/>
              </a:rPr>
              <a:t></a:t>
            </a:r>
            <a:r>
              <a:rPr lang="en-US" dirty="0">
                <a:solidFill>
                  <a:srgbClr val="7F7F7F"/>
                </a:solidFill>
                <a:latin typeface="Calibri"/>
                <a:ea typeface="Calibri"/>
                <a:cs typeface="Calibri"/>
                <a:sym typeface="Calibri"/>
              </a:rPr>
              <a:t> </a:t>
            </a:r>
            <a:endParaRPr lang="en-US" sz="1050" b="0" i="0" u="none" strike="noStrike" cap="none"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24B112AB-21D7-B8F0-535F-0622643A3424}"/>
              </a:ext>
            </a:extLst>
          </p:cNvPr>
          <p:cNvSpPr txBox="1"/>
          <p:nvPr/>
        </p:nvSpPr>
        <p:spPr>
          <a:xfrm>
            <a:off x="563880" y="1027775"/>
            <a:ext cx="8016240" cy="2677656"/>
          </a:xfrm>
          <a:prstGeom prst="rect">
            <a:avLst/>
          </a:prstGeom>
          <a:noFill/>
        </p:spPr>
        <p:txBody>
          <a:bodyPr wrap="square">
            <a:spAutoFit/>
          </a:bodyPr>
          <a:lstStyle/>
          <a:p>
            <a:pPr algn="l"/>
            <a:br>
              <a:rPr lang="en-US" b="0" i="0" dirty="0">
                <a:solidFill>
                  <a:schemeClr val="tx1"/>
                </a:solidFill>
                <a:effectLst/>
                <a:latin typeface="Times New Roman" panose="02020603050405020304" pitchFamily="18" charset="0"/>
                <a:cs typeface="Times New Roman" panose="02020603050405020304" pitchFamily="18" charset="0"/>
              </a:rPr>
            </a:br>
            <a:r>
              <a:rPr lang="en-US" b="0" i="0" dirty="0">
                <a:solidFill>
                  <a:schemeClr val="tx1"/>
                </a:solidFill>
                <a:effectLst/>
                <a:latin typeface="Times New Roman" panose="02020603050405020304" pitchFamily="18" charset="0"/>
                <a:cs typeface="Times New Roman" panose="02020603050405020304" pitchFamily="18" charset="0"/>
              </a:rPr>
              <a:t>Productivity, in simple terms, measures the value created for each hour worked in a society. Whether at your desk or on a country scale, productivity plays a crucial role in determining living standards and economic success. For companies and nations, it can affect wages, the ability to operate, and overall well-being.</a:t>
            </a:r>
          </a:p>
          <a:p>
            <a:pPr algn="l"/>
            <a:r>
              <a:rPr lang="en-US" b="0" i="0" dirty="0">
                <a:solidFill>
                  <a:schemeClr val="tx1"/>
                </a:solidFill>
                <a:effectLst/>
                <a:latin typeface="Times New Roman" panose="02020603050405020304" pitchFamily="18" charset="0"/>
                <a:cs typeface="Times New Roman" panose="02020603050405020304" pitchFamily="18" charset="0"/>
              </a:rPr>
              <a:t>There are various types of productivity, such as labor productivity, which relates to the ratio of GDP per total hours worked. Other types include capital productivity, focusing on the efficient use of physical capital, and total factor productivity, driven by innovation.</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0" i="0" dirty="0">
                <a:solidFill>
                  <a:schemeClr val="tx1"/>
                </a:solidFill>
                <a:effectLst/>
                <a:latin typeface="Times New Roman" panose="02020603050405020304" pitchFamily="18" charset="0"/>
                <a:cs typeface="Times New Roman" panose="02020603050405020304" pitchFamily="18" charset="0"/>
              </a:rPr>
              <a:t>In advanced countries like the United States and Western Europe, productivity growth has been slowing down since the 1960s. Reasons vary, from the aftermath of financial crises to challenges in sectors with accelerated growth. Some experts believe this slowdown is due to factors like incomplete digitization or the belief that the age of great innovation has passed.</a:t>
            </a:r>
          </a:p>
        </p:txBody>
      </p:sp>
    </p:spTree>
    <p:extLst>
      <p:ext uri="{BB962C8B-B14F-4D97-AF65-F5344CB8AC3E}">
        <p14:creationId xmlns:p14="http://schemas.microsoft.com/office/powerpoint/2010/main" val="198300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a:t>
            </a:r>
            <a:r>
              <a:rPr lang="en-US" dirty="0">
                <a:solidFill>
                  <a:schemeClr val="bg1"/>
                </a:solidFill>
              </a:rPr>
              <a:t>Use-Case</a:t>
            </a:r>
            <a:r>
              <a:rPr lang="en-US" dirty="0">
                <a:solidFill>
                  <a:srgbClr val="0D5BDC"/>
                </a:solidFill>
              </a:rPr>
              <a:t>           Vocabulary</a:t>
            </a:r>
            <a:r>
              <a:rPr lang="en-US" dirty="0">
                <a:solidFill>
                  <a:schemeClr val="accent1">
                    <a:lumMod val="75000"/>
                  </a:schemeClr>
                </a:solidFill>
              </a:rPr>
              <a:t>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b="1" dirty="0">
                <a:solidFill>
                  <a:schemeClr val="dk1"/>
                </a:solidFill>
                <a:latin typeface="Calibri"/>
                <a:ea typeface="Calibri"/>
                <a:cs typeface="Calibri"/>
                <a:sym typeface="Calibri"/>
              </a:rPr>
              <a:t>What is Productivity?</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dirty="0">
                <a:solidFill>
                  <a:srgbClr val="7F7F7F"/>
                </a:solidFill>
                <a:latin typeface="Calibri"/>
                <a:ea typeface="Calibri"/>
                <a:cs typeface="Calibri"/>
                <a:sym typeface="Calibri"/>
              </a:rPr>
              <a:t>Let’s read the insights from McKinsey </a:t>
            </a:r>
            <a:r>
              <a:rPr lang="en-US" dirty="0">
                <a:solidFill>
                  <a:srgbClr val="7F7F7F"/>
                </a:solidFill>
                <a:latin typeface="Calibri"/>
                <a:ea typeface="Calibri"/>
                <a:cs typeface="Calibri"/>
                <a:sym typeface="Wingdings" panose="05000000000000000000" pitchFamily="2" charset="2"/>
              </a:rPr>
              <a:t></a:t>
            </a:r>
            <a:r>
              <a:rPr lang="en-US" dirty="0">
                <a:solidFill>
                  <a:srgbClr val="7F7F7F"/>
                </a:solidFill>
                <a:latin typeface="Calibri"/>
                <a:ea typeface="Calibri"/>
                <a:cs typeface="Calibri"/>
                <a:sym typeface="Calibri"/>
              </a:rPr>
              <a:t> </a:t>
            </a:r>
            <a:endParaRPr lang="en-US" sz="1050" b="0" i="0" u="none" strike="noStrike" cap="none"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24B112AB-21D7-B8F0-535F-0622643A3424}"/>
              </a:ext>
            </a:extLst>
          </p:cNvPr>
          <p:cNvSpPr txBox="1"/>
          <p:nvPr/>
        </p:nvSpPr>
        <p:spPr>
          <a:xfrm>
            <a:off x="563880" y="999734"/>
            <a:ext cx="8016240" cy="2677656"/>
          </a:xfrm>
          <a:prstGeom prst="rect">
            <a:avLst/>
          </a:prstGeom>
          <a:noFill/>
        </p:spPr>
        <p:txBody>
          <a:bodyPr wrap="square">
            <a:spAutoFit/>
          </a:bodyPr>
          <a:lstStyle/>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0" i="0" dirty="0">
                <a:solidFill>
                  <a:schemeClr val="tx1"/>
                </a:solidFill>
                <a:effectLst/>
                <a:latin typeface="Times New Roman" panose="02020603050405020304" pitchFamily="18" charset="0"/>
                <a:cs typeface="Times New Roman" panose="02020603050405020304" pitchFamily="18" charset="0"/>
              </a:rPr>
              <a:t>The COVID-19 pandemic further impacted productivity, causing economic disruption. However, there is potential for a post-pandemic boost if businesses and policymakers take bold actions. These actions should focus on sustaining innovation, supporting employment and wages, and increasing investment in areas like sustainability and infrastructure.</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0" i="0" dirty="0">
                <a:solidFill>
                  <a:schemeClr val="tx1"/>
                </a:solidFill>
                <a:effectLst/>
                <a:latin typeface="Times New Roman" panose="02020603050405020304" pitchFamily="18" charset="0"/>
                <a:cs typeface="Times New Roman" panose="02020603050405020304" pitchFamily="18" charset="0"/>
              </a:rPr>
              <a:t>Investments in intangibles, such as intellectual property and human capital, are crucial for productivity growth in the knowledge and digital economies. A focus on productivity growth also helps countries diversify their economies, reducing dependence on a single sector and promoting sustainability.</a:t>
            </a:r>
          </a:p>
          <a:p>
            <a:pPr algn="l"/>
            <a:r>
              <a:rPr lang="en-US" b="0" i="0" dirty="0">
                <a:solidFill>
                  <a:schemeClr val="tx1"/>
                </a:solidFill>
                <a:effectLst/>
                <a:latin typeface="Times New Roman" panose="02020603050405020304" pitchFamily="18" charset="0"/>
                <a:cs typeface="Times New Roman" panose="02020603050405020304" pitchFamily="18" charset="0"/>
              </a:rPr>
              <a:t>In conclusion, understanding and addressing productivity are essential for individuals, organizations, and nations to thrive. By embracing digital transitions, fostering innovation, and making strategic investments, we can work towards a future of increased productivity and economic growth.</a:t>
            </a:r>
          </a:p>
        </p:txBody>
      </p:sp>
    </p:spTree>
    <p:extLst>
      <p:ext uri="{BB962C8B-B14F-4D97-AF65-F5344CB8AC3E}">
        <p14:creationId xmlns:p14="http://schemas.microsoft.com/office/powerpoint/2010/main" val="3510617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82347"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4030"/>
            <a:ext cx="7282346"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3024000"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69156" y="4050494"/>
            <a:ext cx="7156409" cy="307777"/>
          </a:xfrm>
          <a:prstGeom prst="rect">
            <a:avLst/>
          </a:prstGeom>
          <a:noFill/>
        </p:spPr>
        <p:txBody>
          <a:bodyPr wrap="square" rtlCol="0">
            <a:spAutoFit/>
          </a:bodyPr>
          <a:lstStyle/>
          <a:p>
            <a:r>
              <a:rPr lang="en-CA" dirty="0"/>
              <a:t>Given the fact that……(a condition),…… (a condition related to mentioned condition). </a:t>
            </a:r>
          </a:p>
        </p:txBody>
      </p:sp>
      <p:sp>
        <p:nvSpPr>
          <p:cNvPr id="6" name="TextBox 5">
            <a:extLst>
              <a:ext uri="{FF2B5EF4-FFF2-40B4-BE49-F238E27FC236}">
                <a16:creationId xmlns:a16="http://schemas.microsoft.com/office/drawing/2014/main" id="{5529B7E8-F70D-8E27-DC7B-FAADF79B3FA6}"/>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b="1" dirty="0"/>
              <a:t>Productivity</a:t>
            </a:r>
          </a:p>
          <a:p>
            <a:pPr marL="342900" indent="-342900">
              <a:lnSpc>
                <a:spcPct val="150000"/>
              </a:lnSpc>
              <a:buAutoNum type="arabicPeriod"/>
            </a:pPr>
            <a:r>
              <a:rPr lang="en-CA" sz="1200" dirty="0"/>
              <a:t>Schedule</a:t>
            </a:r>
          </a:p>
          <a:p>
            <a:pPr marL="342900" indent="-342900">
              <a:lnSpc>
                <a:spcPct val="150000"/>
              </a:lnSpc>
              <a:buAutoNum type="arabicPeriod"/>
            </a:pPr>
            <a:r>
              <a:rPr lang="en-CA" sz="1200" dirty="0"/>
              <a:t>Innovation</a:t>
            </a:r>
          </a:p>
          <a:p>
            <a:pPr marL="342900" indent="-342900">
              <a:lnSpc>
                <a:spcPct val="150000"/>
              </a:lnSpc>
              <a:buAutoNum type="arabicPeriod"/>
            </a:pPr>
            <a:r>
              <a:rPr lang="en-CA" sz="1200" dirty="0"/>
              <a:t>Consulting</a:t>
            </a:r>
          </a:p>
          <a:p>
            <a:pPr marL="342900" indent="-342900">
              <a:lnSpc>
                <a:spcPct val="150000"/>
              </a:lnSpc>
              <a:buAutoNum type="arabicPeriod"/>
            </a:pPr>
            <a:r>
              <a:rPr lang="en-CA" sz="1200" dirty="0"/>
              <a:t>Rigid</a:t>
            </a:r>
          </a:p>
          <a:p>
            <a:pPr marL="342900" indent="-342900">
              <a:lnSpc>
                <a:spcPct val="150000"/>
              </a:lnSpc>
              <a:buAutoNum type="arabicPeriod"/>
            </a:pPr>
            <a:r>
              <a:rPr lang="en-CA" sz="1200" dirty="0"/>
              <a:t>Hectic</a:t>
            </a:r>
          </a:p>
          <a:p>
            <a:pPr marL="342900" indent="-342900">
              <a:lnSpc>
                <a:spcPct val="150000"/>
              </a:lnSpc>
              <a:buAutoNum type="arabicPeriod"/>
            </a:pPr>
            <a:r>
              <a:rPr lang="en-CA" sz="1200" dirty="0"/>
              <a:t>Tactfully</a:t>
            </a:r>
          </a:p>
        </p:txBody>
      </p:sp>
      <p:pic>
        <p:nvPicPr>
          <p:cNvPr id="9218" name="Picture 2" descr="Productivity - Tips to Increase your Productivity on Personal Scale">
            <a:extLst>
              <a:ext uri="{FF2B5EF4-FFF2-40B4-BE49-F238E27FC236}">
                <a16:creationId xmlns:a16="http://schemas.microsoft.com/office/drawing/2014/main" id="{2B0BD5F4-EF3B-B326-8036-A98852AC24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304"/>
          <a:stretch/>
        </p:blipFill>
        <p:spPr bwMode="auto">
          <a:xfrm>
            <a:off x="4740024" y="1245366"/>
            <a:ext cx="2462511" cy="220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267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82347"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4030"/>
            <a:ext cx="7282346"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3024000"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69156" y="4050494"/>
            <a:ext cx="7156409" cy="307777"/>
          </a:xfrm>
          <a:prstGeom prst="rect">
            <a:avLst/>
          </a:prstGeom>
          <a:noFill/>
        </p:spPr>
        <p:txBody>
          <a:bodyPr wrap="square" rtlCol="0">
            <a:spAutoFit/>
          </a:bodyPr>
          <a:lstStyle/>
          <a:p>
            <a:r>
              <a:rPr lang="en-CA" dirty="0"/>
              <a:t>Given the fact that……(a condition),…… (a condition related to mentioned condition). </a:t>
            </a:r>
          </a:p>
        </p:txBody>
      </p:sp>
      <p:sp>
        <p:nvSpPr>
          <p:cNvPr id="6" name="TextBox 5">
            <a:extLst>
              <a:ext uri="{FF2B5EF4-FFF2-40B4-BE49-F238E27FC236}">
                <a16:creationId xmlns:a16="http://schemas.microsoft.com/office/drawing/2014/main" id="{5529B7E8-F70D-8E27-DC7B-FAADF79B3FA6}"/>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Productivity</a:t>
            </a:r>
          </a:p>
          <a:p>
            <a:pPr marL="342900" indent="-342900">
              <a:lnSpc>
                <a:spcPct val="150000"/>
              </a:lnSpc>
              <a:buAutoNum type="arabicPeriod"/>
            </a:pPr>
            <a:r>
              <a:rPr lang="en-CA" sz="1200" b="1" dirty="0"/>
              <a:t>Schedule</a:t>
            </a:r>
          </a:p>
          <a:p>
            <a:pPr marL="342900" indent="-342900">
              <a:lnSpc>
                <a:spcPct val="150000"/>
              </a:lnSpc>
              <a:buAutoNum type="arabicPeriod"/>
            </a:pPr>
            <a:r>
              <a:rPr lang="en-CA" sz="1200" dirty="0"/>
              <a:t>Innovation</a:t>
            </a:r>
          </a:p>
          <a:p>
            <a:pPr marL="342900" indent="-342900">
              <a:lnSpc>
                <a:spcPct val="150000"/>
              </a:lnSpc>
              <a:buAutoNum type="arabicPeriod"/>
            </a:pPr>
            <a:r>
              <a:rPr lang="en-CA" sz="1200" dirty="0"/>
              <a:t>Consulting</a:t>
            </a:r>
          </a:p>
          <a:p>
            <a:pPr marL="342900" indent="-342900">
              <a:lnSpc>
                <a:spcPct val="150000"/>
              </a:lnSpc>
              <a:buAutoNum type="arabicPeriod"/>
            </a:pPr>
            <a:r>
              <a:rPr lang="en-CA" sz="1200" dirty="0"/>
              <a:t>Rigid</a:t>
            </a:r>
          </a:p>
          <a:p>
            <a:pPr marL="342900" indent="-342900">
              <a:lnSpc>
                <a:spcPct val="150000"/>
              </a:lnSpc>
              <a:buAutoNum type="arabicPeriod"/>
            </a:pPr>
            <a:r>
              <a:rPr lang="en-CA" sz="1200" dirty="0"/>
              <a:t>Hectic</a:t>
            </a:r>
          </a:p>
          <a:p>
            <a:pPr marL="342900" indent="-342900">
              <a:lnSpc>
                <a:spcPct val="150000"/>
              </a:lnSpc>
              <a:buAutoNum type="arabicPeriod"/>
            </a:pPr>
            <a:r>
              <a:rPr lang="en-CA" sz="1200" dirty="0"/>
              <a:t>Tactfully</a:t>
            </a:r>
          </a:p>
        </p:txBody>
      </p:sp>
      <p:pic>
        <p:nvPicPr>
          <p:cNvPr id="11268" name="Picture 4" descr="Weekly Study Schedule Printable Set Revision Timetable | Etsy Australia">
            <a:extLst>
              <a:ext uri="{FF2B5EF4-FFF2-40B4-BE49-F238E27FC236}">
                <a16:creationId xmlns:a16="http://schemas.microsoft.com/office/drawing/2014/main" id="{95D72BD2-C328-48FF-5006-8FFC07D4D6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130" b="12089"/>
          <a:stretch/>
        </p:blipFill>
        <p:spPr bwMode="auto">
          <a:xfrm>
            <a:off x="4302037" y="1288601"/>
            <a:ext cx="3215391" cy="2115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117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82347"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4030"/>
            <a:ext cx="7282346"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3024000"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69156" y="4050494"/>
            <a:ext cx="7156409" cy="307777"/>
          </a:xfrm>
          <a:prstGeom prst="rect">
            <a:avLst/>
          </a:prstGeom>
          <a:noFill/>
        </p:spPr>
        <p:txBody>
          <a:bodyPr wrap="square" rtlCol="0">
            <a:spAutoFit/>
          </a:bodyPr>
          <a:lstStyle/>
          <a:p>
            <a:r>
              <a:rPr lang="en-CA" dirty="0"/>
              <a:t>Given the fact that……(a condition),…… (a condition related to mentioned condition). </a:t>
            </a:r>
          </a:p>
        </p:txBody>
      </p:sp>
      <p:sp>
        <p:nvSpPr>
          <p:cNvPr id="6" name="TextBox 5">
            <a:extLst>
              <a:ext uri="{FF2B5EF4-FFF2-40B4-BE49-F238E27FC236}">
                <a16:creationId xmlns:a16="http://schemas.microsoft.com/office/drawing/2014/main" id="{5529B7E8-F70D-8E27-DC7B-FAADF79B3FA6}"/>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Productivity</a:t>
            </a:r>
          </a:p>
          <a:p>
            <a:pPr marL="342900" indent="-342900">
              <a:lnSpc>
                <a:spcPct val="150000"/>
              </a:lnSpc>
              <a:buAutoNum type="arabicPeriod"/>
            </a:pPr>
            <a:r>
              <a:rPr lang="en-CA" sz="1200" dirty="0"/>
              <a:t>Schedule</a:t>
            </a:r>
          </a:p>
          <a:p>
            <a:pPr marL="342900" indent="-342900">
              <a:lnSpc>
                <a:spcPct val="150000"/>
              </a:lnSpc>
              <a:buAutoNum type="arabicPeriod"/>
            </a:pPr>
            <a:r>
              <a:rPr lang="en-CA" sz="1200" b="1" dirty="0"/>
              <a:t>Innovation</a:t>
            </a:r>
          </a:p>
          <a:p>
            <a:pPr marL="342900" indent="-342900">
              <a:lnSpc>
                <a:spcPct val="150000"/>
              </a:lnSpc>
              <a:buAutoNum type="arabicPeriod"/>
            </a:pPr>
            <a:r>
              <a:rPr lang="en-CA" sz="1200" dirty="0"/>
              <a:t>Consulting</a:t>
            </a:r>
          </a:p>
          <a:p>
            <a:pPr marL="342900" indent="-342900">
              <a:lnSpc>
                <a:spcPct val="150000"/>
              </a:lnSpc>
              <a:buAutoNum type="arabicPeriod"/>
            </a:pPr>
            <a:r>
              <a:rPr lang="en-CA" sz="1200" dirty="0"/>
              <a:t>Rigid</a:t>
            </a:r>
          </a:p>
          <a:p>
            <a:pPr marL="342900" indent="-342900">
              <a:lnSpc>
                <a:spcPct val="150000"/>
              </a:lnSpc>
              <a:buAutoNum type="arabicPeriod"/>
            </a:pPr>
            <a:r>
              <a:rPr lang="en-CA" sz="1200" dirty="0"/>
              <a:t>Hectic</a:t>
            </a:r>
          </a:p>
          <a:p>
            <a:pPr marL="342900" indent="-342900">
              <a:lnSpc>
                <a:spcPct val="150000"/>
              </a:lnSpc>
              <a:buAutoNum type="arabicPeriod"/>
            </a:pPr>
            <a:r>
              <a:rPr lang="en-CA" sz="1200" dirty="0"/>
              <a:t>Tactfully</a:t>
            </a:r>
          </a:p>
        </p:txBody>
      </p:sp>
      <p:pic>
        <p:nvPicPr>
          <p:cNvPr id="12290" name="Picture 2" descr="What Drives Innovation? | Delightful &amp; Distinctive COLRS">
            <a:extLst>
              <a:ext uri="{FF2B5EF4-FFF2-40B4-BE49-F238E27FC236}">
                <a16:creationId xmlns:a16="http://schemas.microsoft.com/office/drawing/2014/main" id="{C05E43B5-BBCF-5DB4-BD9B-E46EB1695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893" y="1319119"/>
            <a:ext cx="3718214" cy="209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117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82347"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4030"/>
            <a:ext cx="7282346"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3024000"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69156" y="4050494"/>
            <a:ext cx="7156409" cy="307777"/>
          </a:xfrm>
          <a:prstGeom prst="rect">
            <a:avLst/>
          </a:prstGeom>
          <a:noFill/>
        </p:spPr>
        <p:txBody>
          <a:bodyPr wrap="square" rtlCol="0">
            <a:spAutoFit/>
          </a:bodyPr>
          <a:lstStyle/>
          <a:p>
            <a:r>
              <a:rPr lang="en-CA" dirty="0"/>
              <a:t>Given the fact that……(a condition),…… (a condition related to mentioned condition). </a:t>
            </a:r>
          </a:p>
        </p:txBody>
      </p:sp>
      <p:sp>
        <p:nvSpPr>
          <p:cNvPr id="6" name="TextBox 5">
            <a:extLst>
              <a:ext uri="{FF2B5EF4-FFF2-40B4-BE49-F238E27FC236}">
                <a16:creationId xmlns:a16="http://schemas.microsoft.com/office/drawing/2014/main" id="{5529B7E8-F70D-8E27-DC7B-FAADF79B3FA6}"/>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Productivity</a:t>
            </a:r>
          </a:p>
          <a:p>
            <a:pPr marL="342900" indent="-342900">
              <a:lnSpc>
                <a:spcPct val="150000"/>
              </a:lnSpc>
              <a:buAutoNum type="arabicPeriod"/>
            </a:pPr>
            <a:r>
              <a:rPr lang="en-CA" sz="1200" dirty="0"/>
              <a:t>Schedule</a:t>
            </a:r>
          </a:p>
          <a:p>
            <a:pPr marL="342900" indent="-342900">
              <a:lnSpc>
                <a:spcPct val="150000"/>
              </a:lnSpc>
              <a:buAutoNum type="arabicPeriod"/>
            </a:pPr>
            <a:r>
              <a:rPr lang="en-CA" sz="1200" dirty="0"/>
              <a:t>Innovation</a:t>
            </a:r>
          </a:p>
          <a:p>
            <a:pPr marL="342900" indent="-342900">
              <a:lnSpc>
                <a:spcPct val="150000"/>
              </a:lnSpc>
              <a:buAutoNum type="arabicPeriod"/>
            </a:pPr>
            <a:r>
              <a:rPr lang="en-CA" sz="1200" b="1" dirty="0"/>
              <a:t>Consulting</a:t>
            </a:r>
          </a:p>
          <a:p>
            <a:pPr marL="342900" indent="-342900">
              <a:lnSpc>
                <a:spcPct val="150000"/>
              </a:lnSpc>
              <a:buAutoNum type="arabicPeriod"/>
            </a:pPr>
            <a:r>
              <a:rPr lang="en-CA" sz="1200" dirty="0"/>
              <a:t>Rigid</a:t>
            </a:r>
          </a:p>
          <a:p>
            <a:pPr marL="342900" indent="-342900">
              <a:lnSpc>
                <a:spcPct val="150000"/>
              </a:lnSpc>
              <a:buAutoNum type="arabicPeriod"/>
            </a:pPr>
            <a:r>
              <a:rPr lang="en-CA" sz="1200" dirty="0"/>
              <a:t>Hectic</a:t>
            </a:r>
          </a:p>
          <a:p>
            <a:pPr marL="342900" indent="-342900">
              <a:lnSpc>
                <a:spcPct val="150000"/>
              </a:lnSpc>
              <a:buAutoNum type="arabicPeriod"/>
            </a:pPr>
            <a:r>
              <a:rPr lang="en-CA" sz="1200" dirty="0"/>
              <a:t>Tactfully</a:t>
            </a:r>
          </a:p>
        </p:txBody>
      </p:sp>
      <p:pic>
        <p:nvPicPr>
          <p:cNvPr id="13314" name="Picture 2" descr="MBB Consulting Base Pay Nearing $200K For New MBA Hires – Poets&amp;Quants ...">
            <a:extLst>
              <a:ext uri="{FF2B5EF4-FFF2-40B4-BE49-F238E27FC236}">
                <a16:creationId xmlns:a16="http://schemas.microsoft.com/office/drawing/2014/main" id="{EC6ADCB7-9A24-94F6-079E-CEF15C900F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894" y="1261397"/>
            <a:ext cx="3464211" cy="211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996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82347"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4030"/>
            <a:ext cx="7282346"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3024000"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69156" y="4050494"/>
            <a:ext cx="7156409" cy="307777"/>
          </a:xfrm>
          <a:prstGeom prst="rect">
            <a:avLst/>
          </a:prstGeom>
          <a:noFill/>
        </p:spPr>
        <p:txBody>
          <a:bodyPr wrap="square" rtlCol="0">
            <a:spAutoFit/>
          </a:bodyPr>
          <a:lstStyle/>
          <a:p>
            <a:r>
              <a:rPr lang="en-CA" dirty="0"/>
              <a:t>Given the fact that……(a condition),…… (a condition related to mentioned condition). </a:t>
            </a:r>
          </a:p>
        </p:txBody>
      </p:sp>
      <p:sp>
        <p:nvSpPr>
          <p:cNvPr id="6" name="TextBox 5">
            <a:extLst>
              <a:ext uri="{FF2B5EF4-FFF2-40B4-BE49-F238E27FC236}">
                <a16:creationId xmlns:a16="http://schemas.microsoft.com/office/drawing/2014/main" id="{5529B7E8-F70D-8E27-DC7B-FAADF79B3FA6}"/>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Productivity</a:t>
            </a:r>
          </a:p>
          <a:p>
            <a:pPr marL="342900" indent="-342900">
              <a:lnSpc>
                <a:spcPct val="150000"/>
              </a:lnSpc>
              <a:buAutoNum type="arabicPeriod"/>
            </a:pPr>
            <a:r>
              <a:rPr lang="en-CA" sz="1200" dirty="0"/>
              <a:t>Schedule</a:t>
            </a:r>
          </a:p>
          <a:p>
            <a:pPr marL="342900" indent="-342900">
              <a:lnSpc>
                <a:spcPct val="150000"/>
              </a:lnSpc>
              <a:buAutoNum type="arabicPeriod"/>
            </a:pPr>
            <a:r>
              <a:rPr lang="en-CA" sz="1200" dirty="0"/>
              <a:t>Innovation</a:t>
            </a:r>
          </a:p>
          <a:p>
            <a:pPr marL="342900" indent="-342900">
              <a:lnSpc>
                <a:spcPct val="150000"/>
              </a:lnSpc>
              <a:buAutoNum type="arabicPeriod"/>
            </a:pPr>
            <a:r>
              <a:rPr lang="en-CA" sz="1200" dirty="0"/>
              <a:t>Consulting</a:t>
            </a:r>
          </a:p>
          <a:p>
            <a:pPr marL="342900" indent="-342900">
              <a:lnSpc>
                <a:spcPct val="150000"/>
              </a:lnSpc>
              <a:buAutoNum type="arabicPeriod"/>
            </a:pPr>
            <a:r>
              <a:rPr lang="en-CA" sz="1200" b="1" dirty="0"/>
              <a:t>Rigid</a:t>
            </a:r>
          </a:p>
          <a:p>
            <a:pPr marL="342900" indent="-342900">
              <a:lnSpc>
                <a:spcPct val="150000"/>
              </a:lnSpc>
              <a:buAutoNum type="arabicPeriod"/>
            </a:pPr>
            <a:r>
              <a:rPr lang="en-CA" sz="1200" dirty="0"/>
              <a:t>Hectic</a:t>
            </a:r>
          </a:p>
          <a:p>
            <a:pPr marL="342900" indent="-342900">
              <a:lnSpc>
                <a:spcPct val="150000"/>
              </a:lnSpc>
              <a:buAutoNum type="arabicPeriod"/>
            </a:pPr>
            <a:r>
              <a:rPr lang="en-CA" sz="1200" dirty="0"/>
              <a:t>Tactfully</a:t>
            </a:r>
          </a:p>
        </p:txBody>
      </p:sp>
      <p:pic>
        <p:nvPicPr>
          <p:cNvPr id="14338" name="Picture 2" descr="Definition of rigid body or solid 13725896 Vector Art at Vecteezy">
            <a:extLst>
              <a:ext uri="{FF2B5EF4-FFF2-40B4-BE49-F238E27FC236}">
                <a16:creationId xmlns:a16="http://schemas.microsoft.com/office/drawing/2014/main" id="{23ADD84A-FF23-D1D6-9ACE-30777D1F8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978" y="1369676"/>
            <a:ext cx="4984483" cy="197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113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82347"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4030"/>
            <a:ext cx="7282346"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3024000"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69156" y="4050494"/>
            <a:ext cx="7156409" cy="307777"/>
          </a:xfrm>
          <a:prstGeom prst="rect">
            <a:avLst/>
          </a:prstGeom>
          <a:noFill/>
        </p:spPr>
        <p:txBody>
          <a:bodyPr wrap="square" rtlCol="0">
            <a:spAutoFit/>
          </a:bodyPr>
          <a:lstStyle/>
          <a:p>
            <a:r>
              <a:rPr lang="en-CA" dirty="0"/>
              <a:t>Given the fact that……(a condition),…… (a condition related to mentioned condition). </a:t>
            </a:r>
          </a:p>
        </p:txBody>
      </p:sp>
      <p:sp>
        <p:nvSpPr>
          <p:cNvPr id="6" name="TextBox 5">
            <a:extLst>
              <a:ext uri="{FF2B5EF4-FFF2-40B4-BE49-F238E27FC236}">
                <a16:creationId xmlns:a16="http://schemas.microsoft.com/office/drawing/2014/main" id="{5529B7E8-F70D-8E27-DC7B-FAADF79B3FA6}"/>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Productivity</a:t>
            </a:r>
          </a:p>
          <a:p>
            <a:pPr marL="342900" indent="-342900">
              <a:lnSpc>
                <a:spcPct val="150000"/>
              </a:lnSpc>
              <a:buAutoNum type="arabicPeriod"/>
            </a:pPr>
            <a:r>
              <a:rPr lang="en-CA" sz="1200" dirty="0"/>
              <a:t>Schedule</a:t>
            </a:r>
          </a:p>
          <a:p>
            <a:pPr marL="342900" indent="-342900">
              <a:lnSpc>
                <a:spcPct val="150000"/>
              </a:lnSpc>
              <a:buAutoNum type="arabicPeriod"/>
            </a:pPr>
            <a:r>
              <a:rPr lang="en-CA" sz="1200" dirty="0"/>
              <a:t>Innovation</a:t>
            </a:r>
          </a:p>
          <a:p>
            <a:pPr marL="342900" indent="-342900">
              <a:lnSpc>
                <a:spcPct val="150000"/>
              </a:lnSpc>
              <a:buAutoNum type="arabicPeriod"/>
            </a:pPr>
            <a:r>
              <a:rPr lang="en-CA" sz="1200" dirty="0"/>
              <a:t>Consulting</a:t>
            </a:r>
          </a:p>
          <a:p>
            <a:pPr marL="342900" indent="-342900">
              <a:lnSpc>
                <a:spcPct val="150000"/>
              </a:lnSpc>
              <a:buAutoNum type="arabicPeriod"/>
            </a:pPr>
            <a:r>
              <a:rPr lang="en-CA" sz="1200" dirty="0"/>
              <a:t>Rigid</a:t>
            </a:r>
          </a:p>
          <a:p>
            <a:pPr marL="342900" indent="-342900">
              <a:lnSpc>
                <a:spcPct val="150000"/>
              </a:lnSpc>
              <a:buAutoNum type="arabicPeriod"/>
            </a:pPr>
            <a:r>
              <a:rPr lang="en-CA" sz="1200" b="1" dirty="0"/>
              <a:t>Hectic</a:t>
            </a:r>
          </a:p>
          <a:p>
            <a:pPr marL="342900" indent="-342900">
              <a:lnSpc>
                <a:spcPct val="150000"/>
              </a:lnSpc>
              <a:buAutoNum type="arabicPeriod"/>
            </a:pPr>
            <a:r>
              <a:rPr lang="en-CA" sz="1200" dirty="0"/>
              <a:t>Tactfully</a:t>
            </a:r>
          </a:p>
        </p:txBody>
      </p:sp>
      <p:pic>
        <p:nvPicPr>
          <p:cNvPr id="15362" name="Picture 2" descr="Tips for Staying Healthy When Life Gets Hectic - The Dolce Diet">
            <a:extLst>
              <a:ext uri="{FF2B5EF4-FFF2-40B4-BE49-F238E27FC236}">
                <a16:creationId xmlns:a16="http://schemas.microsoft.com/office/drawing/2014/main" id="{83CF4881-2E72-0E17-7381-01D6C274A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517" y="1271015"/>
            <a:ext cx="3532684" cy="215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377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Use-Case           </a:t>
            </a:r>
            <a:r>
              <a:rPr lang="en-US" dirty="0">
                <a:solidFill>
                  <a:schemeClr val="bg1"/>
                </a:solidFill>
              </a:rPr>
              <a:t>Vocabulary</a:t>
            </a:r>
            <a:r>
              <a:rPr lang="en-US" dirty="0">
                <a:solidFill>
                  <a:schemeClr val="accent1">
                    <a:lumMod val="75000"/>
                  </a:schemeClr>
                </a:solidFill>
              </a:rPr>
              <a:t>           Reflection</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English have you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134956"/>
            <a:ext cx="7282347"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936634"/>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892498" y="3884030"/>
            <a:ext cx="7282346" cy="555221"/>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3024000" y="3713552"/>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Sentence Structure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969156" y="4050494"/>
            <a:ext cx="7156409" cy="307777"/>
          </a:xfrm>
          <a:prstGeom prst="rect">
            <a:avLst/>
          </a:prstGeom>
          <a:noFill/>
        </p:spPr>
        <p:txBody>
          <a:bodyPr wrap="square" rtlCol="0">
            <a:spAutoFit/>
          </a:bodyPr>
          <a:lstStyle/>
          <a:p>
            <a:r>
              <a:rPr lang="en-CA" dirty="0"/>
              <a:t>Given the fact that……(a condition),…… (a condition related to mentioned condition). </a:t>
            </a:r>
          </a:p>
        </p:txBody>
      </p:sp>
      <p:sp>
        <p:nvSpPr>
          <p:cNvPr id="6" name="TextBox 5">
            <a:extLst>
              <a:ext uri="{FF2B5EF4-FFF2-40B4-BE49-F238E27FC236}">
                <a16:creationId xmlns:a16="http://schemas.microsoft.com/office/drawing/2014/main" id="{5529B7E8-F70D-8E27-DC7B-FAADF79B3FA6}"/>
              </a:ext>
            </a:extLst>
          </p:cNvPr>
          <p:cNvSpPr txBox="1"/>
          <p:nvPr/>
        </p:nvSpPr>
        <p:spPr>
          <a:xfrm>
            <a:off x="1497597" y="1336274"/>
            <a:ext cx="4984483" cy="1718792"/>
          </a:xfrm>
          <a:prstGeom prst="rect">
            <a:avLst/>
          </a:prstGeom>
          <a:noFill/>
        </p:spPr>
        <p:txBody>
          <a:bodyPr wrap="square" numCol="1" rtlCol="0">
            <a:noAutofit/>
          </a:bodyPr>
          <a:lstStyle/>
          <a:p>
            <a:pPr marL="342900" indent="-342900">
              <a:lnSpc>
                <a:spcPct val="150000"/>
              </a:lnSpc>
              <a:buAutoNum type="arabicPeriod"/>
            </a:pPr>
            <a:r>
              <a:rPr lang="en-CA" sz="1200" dirty="0"/>
              <a:t>Productivity</a:t>
            </a:r>
          </a:p>
          <a:p>
            <a:pPr marL="342900" indent="-342900">
              <a:lnSpc>
                <a:spcPct val="150000"/>
              </a:lnSpc>
              <a:buAutoNum type="arabicPeriod"/>
            </a:pPr>
            <a:r>
              <a:rPr lang="en-CA" sz="1200" dirty="0"/>
              <a:t>Schedule</a:t>
            </a:r>
          </a:p>
          <a:p>
            <a:pPr marL="342900" indent="-342900">
              <a:lnSpc>
                <a:spcPct val="150000"/>
              </a:lnSpc>
              <a:buAutoNum type="arabicPeriod"/>
            </a:pPr>
            <a:r>
              <a:rPr lang="en-CA" sz="1200" dirty="0"/>
              <a:t>Innovation</a:t>
            </a:r>
          </a:p>
          <a:p>
            <a:pPr marL="342900" indent="-342900">
              <a:lnSpc>
                <a:spcPct val="150000"/>
              </a:lnSpc>
              <a:buAutoNum type="arabicPeriod"/>
            </a:pPr>
            <a:r>
              <a:rPr lang="en-CA" sz="1200" dirty="0"/>
              <a:t>Consulting</a:t>
            </a:r>
          </a:p>
          <a:p>
            <a:pPr marL="342900" indent="-342900">
              <a:lnSpc>
                <a:spcPct val="150000"/>
              </a:lnSpc>
              <a:buAutoNum type="arabicPeriod"/>
            </a:pPr>
            <a:r>
              <a:rPr lang="en-CA" sz="1200" dirty="0"/>
              <a:t>Rigid</a:t>
            </a:r>
          </a:p>
          <a:p>
            <a:pPr marL="342900" indent="-342900">
              <a:lnSpc>
                <a:spcPct val="150000"/>
              </a:lnSpc>
              <a:buAutoNum type="arabicPeriod"/>
            </a:pPr>
            <a:r>
              <a:rPr lang="en-CA" sz="1200" dirty="0"/>
              <a:t>Hectic</a:t>
            </a:r>
          </a:p>
          <a:p>
            <a:pPr marL="342900" indent="-342900">
              <a:lnSpc>
                <a:spcPct val="150000"/>
              </a:lnSpc>
              <a:buAutoNum type="arabicPeriod"/>
            </a:pPr>
            <a:r>
              <a:rPr lang="en-CA" sz="1200" b="1" dirty="0"/>
              <a:t>Tactfully</a:t>
            </a:r>
          </a:p>
        </p:txBody>
      </p:sp>
      <p:pic>
        <p:nvPicPr>
          <p:cNvPr id="16386" name="Picture 2" descr="5 Tips for Communicating Tactfully">
            <a:extLst>
              <a:ext uri="{FF2B5EF4-FFF2-40B4-BE49-F238E27FC236}">
                <a16:creationId xmlns:a16="http://schemas.microsoft.com/office/drawing/2014/main" id="{46DE0530-46DC-BCC0-4D2B-B03467FD5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265" y="1303104"/>
            <a:ext cx="3576960" cy="204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223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lvl="0" algn="ctr"/>
            <a:r>
              <a:rPr lang="en-US" dirty="0">
                <a:solidFill>
                  <a:srgbClr val="0D5BDC"/>
                </a:solidFill>
              </a:rPr>
              <a:t>Introduction  </a:t>
            </a:r>
            <a:r>
              <a:rPr lang="en-US" dirty="0">
                <a:solidFill>
                  <a:schemeClr val="lt1"/>
                </a:solidFill>
              </a:rPr>
              <a:t>         </a:t>
            </a:r>
            <a:r>
              <a:rPr lang="en-US" dirty="0">
                <a:solidFill>
                  <a:srgbClr val="0D5BDC"/>
                </a:solidFill>
              </a:rPr>
              <a:t>Productivity           Use-Case           Vocabulary</a:t>
            </a:r>
            <a:r>
              <a:rPr lang="en-US" dirty="0">
                <a:solidFill>
                  <a:schemeClr val="accent1">
                    <a:lumMod val="75000"/>
                  </a:schemeClr>
                </a:solidFill>
              </a:rPr>
              <a:t>           </a:t>
            </a:r>
            <a:r>
              <a:rPr lang="en-US" dirty="0">
                <a:solidFill>
                  <a:schemeClr val="bg1"/>
                </a:solidFill>
              </a:rPr>
              <a:t>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717295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altLang="zh-CN" b="1" dirty="0">
                <a:solidFill>
                  <a:schemeClr val="dk1"/>
                </a:solidFill>
                <a:latin typeface="Calibri"/>
                <a:ea typeface="Calibri"/>
                <a:cs typeface="Calibri"/>
                <a:sym typeface="Calibri"/>
              </a:rPr>
              <a:t>Tell me how can you be more productive with AI</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altLang="ja-JP" dirty="0">
                <a:solidFill>
                  <a:srgbClr val="7F7F7F"/>
                </a:solidFill>
                <a:latin typeface="Calibri"/>
                <a:ea typeface="Calibri"/>
                <a:cs typeface="Calibri"/>
                <a:sym typeface="Calibri"/>
              </a:rPr>
              <a:t>Use at least one vocabulary about AI</a:t>
            </a:r>
            <a:r>
              <a:rPr lang="en-US" dirty="0">
                <a:solidFill>
                  <a:srgbClr val="7F7F7F"/>
                </a:solidFill>
                <a:latin typeface="Calibri"/>
                <a:ea typeface="Calibri"/>
                <a:cs typeface="Calibri"/>
                <a:sym typeface="Calibri"/>
              </a:rPr>
              <a:t> </a:t>
            </a:r>
            <a:r>
              <a:rPr lang="en-US" dirty="0">
                <a:solidFill>
                  <a:srgbClr val="7F7F7F"/>
                </a:solidFill>
                <a:latin typeface="Calibri"/>
                <a:ea typeface="Calibri"/>
                <a:cs typeface="Calibri"/>
                <a:sym typeface="Wingdings" panose="05000000000000000000" pitchFamily="2" charset="2"/>
              </a:rPr>
              <a:t></a:t>
            </a:r>
            <a:r>
              <a:rPr lang="en-US" dirty="0">
                <a:solidFill>
                  <a:srgbClr val="7F7F7F"/>
                </a:solidFill>
                <a:latin typeface="Calibri"/>
                <a:ea typeface="Calibri"/>
                <a:cs typeface="Calibri"/>
                <a:sym typeface="Calibri"/>
              </a:rPr>
              <a:t> </a:t>
            </a:r>
            <a:endParaRPr lang="en-US" sz="1050" b="0" i="0" u="none" strike="noStrike" cap="none" dirty="0">
              <a:solidFill>
                <a:srgbClr val="000000"/>
              </a:solidFill>
              <a:latin typeface="Arial"/>
              <a:ea typeface="Arial"/>
              <a:cs typeface="Arial"/>
              <a:sym typeface="Arial"/>
            </a:endParaRPr>
          </a:p>
        </p:txBody>
      </p:sp>
      <p:sp>
        <p:nvSpPr>
          <p:cNvPr id="11" name="Rectangle: Rounded Corners 10">
            <a:extLst>
              <a:ext uri="{FF2B5EF4-FFF2-40B4-BE49-F238E27FC236}">
                <a16:creationId xmlns:a16="http://schemas.microsoft.com/office/drawing/2014/main" id="{89B8BE7D-4962-3DD1-5D0A-B323CA81168E}"/>
              </a:ext>
            </a:extLst>
          </p:cNvPr>
          <p:cNvSpPr/>
          <p:nvPr/>
        </p:nvSpPr>
        <p:spPr>
          <a:xfrm>
            <a:off x="853984" y="1151565"/>
            <a:ext cx="2387294" cy="1286838"/>
          </a:xfrm>
          <a:prstGeom prst="roundRect">
            <a:avLst/>
          </a:prstGeom>
          <a:no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2" name="Rectangle: Rounded Corners 11">
            <a:extLst>
              <a:ext uri="{FF2B5EF4-FFF2-40B4-BE49-F238E27FC236}">
                <a16:creationId xmlns:a16="http://schemas.microsoft.com/office/drawing/2014/main" id="{44F20C44-B7CD-3857-B606-B6CE4211CF15}"/>
              </a:ext>
            </a:extLst>
          </p:cNvPr>
          <p:cNvSpPr/>
          <p:nvPr/>
        </p:nvSpPr>
        <p:spPr>
          <a:xfrm>
            <a:off x="1337216" y="1046498"/>
            <a:ext cx="1420830" cy="142048"/>
          </a:xfrm>
          <a:prstGeom prst="roundRect">
            <a:avLst/>
          </a:prstGeom>
          <a:solidFill>
            <a:srgbClr val="BC000C"/>
          </a:solid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sp>
        <p:nvSpPr>
          <p:cNvPr id="16" name="Rectangle: Rounded Corners 15">
            <a:extLst>
              <a:ext uri="{FF2B5EF4-FFF2-40B4-BE49-F238E27FC236}">
                <a16:creationId xmlns:a16="http://schemas.microsoft.com/office/drawing/2014/main" id="{53CB86BC-C1AF-5ED4-3E60-BF96E3BB84B8}"/>
              </a:ext>
            </a:extLst>
          </p:cNvPr>
          <p:cNvSpPr/>
          <p:nvPr/>
        </p:nvSpPr>
        <p:spPr>
          <a:xfrm>
            <a:off x="3796151" y="2994507"/>
            <a:ext cx="2387294" cy="1286838"/>
          </a:xfrm>
          <a:prstGeom prst="roundRect">
            <a:avLst/>
          </a:prstGeom>
          <a:no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7" name="Rectangle: Rounded Corners 16">
            <a:extLst>
              <a:ext uri="{FF2B5EF4-FFF2-40B4-BE49-F238E27FC236}">
                <a16:creationId xmlns:a16="http://schemas.microsoft.com/office/drawing/2014/main" id="{DA61B44B-DF32-A180-56B1-2A2B3869620F}"/>
              </a:ext>
            </a:extLst>
          </p:cNvPr>
          <p:cNvSpPr/>
          <p:nvPr/>
        </p:nvSpPr>
        <p:spPr>
          <a:xfrm>
            <a:off x="4279383" y="2889440"/>
            <a:ext cx="1420830" cy="142048"/>
          </a:xfrm>
          <a:prstGeom prst="roundRect">
            <a:avLst/>
          </a:prstGeom>
          <a:solidFill>
            <a:srgbClr val="682B0C"/>
          </a:solid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sp>
        <p:nvSpPr>
          <p:cNvPr id="19" name="Rectangle: Rounded Corners 18">
            <a:extLst>
              <a:ext uri="{FF2B5EF4-FFF2-40B4-BE49-F238E27FC236}">
                <a16:creationId xmlns:a16="http://schemas.microsoft.com/office/drawing/2014/main" id="{C4C0C4EA-B232-3912-1C5E-2A3F26C672F9}"/>
              </a:ext>
            </a:extLst>
          </p:cNvPr>
          <p:cNvSpPr/>
          <p:nvPr/>
        </p:nvSpPr>
        <p:spPr>
          <a:xfrm>
            <a:off x="853984" y="2994507"/>
            <a:ext cx="2387294" cy="1286838"/>
          </a:xfrm>
          <a:prstGeom prst="roundRect">
            <a:avLst/>
          </a:prstGeom>
          <a:no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20" name="Rectangle: Rounded Corners 19">
            <a:extLst>
              <a:ext uri="{FF2B5EF4-FFF2-40B4-BE49-F238E27FC236}">
                <a16:creationId xmlns:a16="http://schemas.microsoft.com/office/drawing/2014/main" id="{BC8DF1A4-6FFF-962F-F679-54A226677A0E}"/>
              </a:ext>
            </a:extLst>
          </p:cNvPr>
          <p:cNvSpPr/>
          <p:nvPr/>
        </p:nvSpPr>
        <p:spPr>
          <a:xfrm>
            <a:off x="1337216" y="2889440"/>
            <a:ext cx="1420830" cy="142048"/>
          </a:xfrm>
          <a:prstGeom prst="roundRect">
            <a:avLst/>
          </a:prstGeom>
          <a:solidFill>
            <a:srgbClr val="FFADDD"/>
          </a:solid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pic>
        <p:nvPicPr>
          <p:cNvPr id="21" name="Picture 2" descr="Mario | Character Profile Wikia | Fandom">
            <a:extLst>
              <a:ext uri="{FF2B5EF4-FFF2-40B4-BE49-F238E27FC236}">
                <a16:creationId xmlns:a16="http://schemas.microsoft.com/office/drawing/2014/main" id="{333E02E1-EE12-24D5-8B5C-DE127213F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949" y="907702"/>
            <a:ext cx="728651" cy="971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rincess Peach - Sonic News Network, the Sonic Wiki">
            <a:extLst>
              <a:ext uri="{FF2B5EF4-FFF2-40B4-BE49-F238E27FC236}">
                <a16:creationId xmlns:a16="http://schemas.microsoft.com/office/drawing/2014/main" id="{8166BAD1-CDFA-9823-9FFC-193CDDC49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785" y="3211461"/>
            <a:ext cx="580398" cy="10552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Donkey Kong - Heroes Wiki">
            <a:extLst>
              <a:ext uri="{FF2B5EF4-FFF2-40B4-BE49-F238E27FC236}">
                <a16:creationId xmlns:a16="http://schemas.microsoft.com/office/drawing/2014/main" id="{3E3BCD4F-9228-34C4-3AF7-27EA2DD7F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9649" y="3304119"/>
            <a:ext cx="866646" cy="9772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rio Moneda De Oro Modelo 3D $19 - .fbx .ma - Free3D">
            <a:extLst>
              <a:ext uri="{FF2B5EF4-FFF2-40B4-BE49-F238E27FC236}">
                <a16:creationId xmlns:a16="http://schemas.microsoft.com/office/drawing/2014/main" id="{E3D48985-3BC7-5357-9ADE-D1D6ADA77F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8862" y="1274096"/>
            <a:ext cx="1599229" cy="8989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784F5D5-EED1-4619-32C4-C8C2084783B8}"/>
              </a:ext>
            </a:extLst>
          </p:cNvPr>
          <p:cNvSpPr txBox="1"/>
          <p:nvPr/>
        </p:nvSpPr>
        <p:spPr>
          <a:xfrm>
            <a:off x="6981082" y="2989129"/>
            <a:ext cx="1882082" cy="1286838"/>
          </a:xfrm>
          <a:prstGeom prst="rect">
            <a:avLst/>
          </a:prstGeom>
          <a:ln>
            <a:prstDash val="dash"/>
          </a:ln>
        </p:spPr>
        <p:style>
          <a:lnRef idx="2">
            <a:schemeClr val="accent4"/>
          </a:lnRef>
          <a:fillRef idx="1">
            <a:schemeClr val="lt1"/>
          </a:fillRef>
          <a:effectRef idx="0">
            <a:schemeClr val="accent4"/>
          </a:effectRef>
          <a:fontRef idx="minor">
            <a:schemeClr val="dk1"/>
          </a:fontRef>
        </p:style>
        <p:txBody>
          <a:bodyPr wrap="square" rtlCol="0">
            <a:noAutofit/>
          </a:bodyPr>
          <a:lstStyle/>
          <a:p>
            <a:pPr algn="ctr"/>
            <a:r>
              <a:rPr lang="en-CA" dirty="0"/>
              <a:t>Active participants gets a coin</a:t>
            </a:r>
          </a:p>
        </p:txBody>
      </p:sp>
      <p:pic>
        <p:nvPicPr>
          <p:cNvPr id="7" name="Picture 2">
            <a:extLst>
              <a:ext uri="{FF2B5EF4-FFF2-40B4-BE49-F238E27FC236}">
                <a16:creationId xmlns:a16="http://schemas.microsoft.com/office/drawing/2014/main" id="{30DB9FE5-8A10-8460-A706-8F0941D608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1597" y="3552525"/>
            <a:ext cx="633757" cy="63375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62684B07-E132-E11E-CD80-F67F737B3359}"/>
              </a:ext>
            </a:extLst>
          </p:cNvPr>
          <p:cNvSpPr/>
          <p:nvPr/>
        </p:nvSpPr>
        <p:spPr>
          <a:xfrm>
            <a:off x="3796151" y="1151565"/>
            <a:ext cx="2387294" cy="1286838"/>
          </a:xfrm>
          <a:prstGeom prst="roundRect">
            <a:avLst/>
          </a:prstGeom>
          <a:no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5" name="Rectangle: Rounded Corners 14">
            <a:extLst>
              <a:ext uri="{FF2B5EF4-FFF2-40B4-BE49-F238E27FC236}">
                <a16:creationId xmlns:a16="http://schemas.microsoft.com/office/drawing/2014/main" id="{52A0BDB0-793D-A044-FE12-16D903121B19}"/>
              </a:ext>
            </a:extLst>
          </p:cNvPr>
          <p:cNvSpPr/>
          <p:nvPr/>
        </p:nvSpPr>
        <p:spPr>
          <a:xfrm>
            <a:off x="4279383" y="1046498"/>
            <a:ext cx="1420830" cy="142048"/>
          </a:xfrm>
          <a:prstGeom prst="roundRect">
            <a:avLst/>
          </a:prstGeom>
          <a:solidFill>
            <a:srgbClr val="199700"/>
          </a:solid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t>What have we learned?</a:t>
            </a:r>
          </a:p>
        </p:txBody>
      </p:sp>
      <p:pic>
        <p:nvPicPr>
          <p:cNvPr id="18" name="Picture 17" descr="A cartoon character of a person in overalls and green hat&#10;&#10;Description automatically generated">
            <a:extLst>
              <a:ext uri="{FF2B5EF4-FFF2-40B4-BE49-F238E27FC236}">
                <a16:creationId xmlns:a16="http://schemas.microsoft.com/office/drawing/2014/main" id="{262F3B1E-51B5-9252-D253-8791F21C715F}"/>
              </a:ext>
            </a:extLst>
          </p:cNvPr>
          <p:cNvPicPr>
            <a:picLocks noChangeAspect="1"/>
          </p:cNvPicPr>
          <p:nvPr/>
        </p:nvPicPr>
        <p:blipFill>
          <a:blip r:embed="rId9"/>
          <a:stretch>
            <a:fillRect/>
          </a:stretch>
        </p:blipFill>
        <p:spPr>
          <a:xfrm>
            <a:off x="5909649" y="898433"/>
            <a:ext cx="652465" cy="896551"/>
          </a:xfrm>
          <a:prstGeom prst="rect">
            <a:avLst/>
          </a:prstGeom>
        </p:spPr>
      </p:pic>
    </p:spTree>
    <p:extLst>
      <p:ext uri="{BB962C8B-B14F-4D97-AF65-F5344CB8AC3E}">
        <p14:creationId xmlns:p14="http://schemas.microsoft.com/office/powerpoint/2010/main" val="353963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68" name="Google Shape;68;p15"/>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2" name="Google Shape;60;p14">
            <a:extLst>
              <a:ext uri="{FF2B5EF4-FFF2-40B4-BE49-F238E27FC236}">
                <a16:creationId xmlns:a16="http://schemas.microsoft.com/office/drawing/2014/main" id="{74330BDF-E119-171D-F9EF-B961BCE46AAB}"/>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Introduction  </a:t>
            </a:r>
            <a:r>
              <a:rPr lang="en-US" dirty="0">
                <a:solidFill>
                  <a:schemeClr val="lt1"/>
                </a:solidFill>
              </a:rPr>
              <a:t>         </a:t>
            </a:r>
            <a:r>
              <a:rPr lang="en-US" dirty="0">
                <a:solidFill>
                  <a:schemeClr val="bg1"/>
                </a:solidFill>
              </a:rPr>
              <a:t>Data Analysis           </a:t>
            </a:r>
            <a:r>
              <a:rPr lang="en-US" dirty="0">
                <a:solidFill>
                  <a:schemeClr val="accent1">
                    <a:lumMod val="75000"/>
                  </a:schemeClr>
                </a:solidFill>
              </a:rPr>
              <a:t>Use-Case           Vocabulary           Reflection</a:t>
            </a:r>
          </a:p>
        </p:txBody>
      </p:sp>
      <p:sp>
        <p:nvSpPr>
          <p:cNvPr id="4" name="Google Shape;109;p3">
            <a:extLst>
              <a:ext uri="{FF2B5EF4-FFF2-40B4-BE49-F238E27FC236}">
                <a16:creationId xmlns:a16="http://schemas.microsoft.com/office/drawing/2014/main" id="{CD7F77A0-A544-AE00-E815-1306C823C8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What is Data Analysis?</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Turning Data into Information to improve our understanding</a:t>
            </a:r>
            <a:endParaRPr sz="1050" b="0" i="0" u="none" strike="noStrike" cap="none" dirty="0">
              <a:solidFill>
                <a:srgbClr val="000000"/>
              </a:solidFill>
              <a:latin typeface="Arial"/>
              <a:ea typeface="Arial"/>
              <a:cs typeface="Arial"/>
              <a:sym typeface="Arial"/>
            </a:endParaRPr>
          </a:p>
        </p:txBody>
      </p:sp>
      <p:pic>
        <p:nvPicPr>
          <p:cNvPr id="3074" name="Picture 2" descr="Chatgpt Logo And Symbol Meaning History Png Brand - Photos">
            <a:extLst>
              <a:ext uri="{FF2B5EF4-FFF2-40B4-BE49-F238E27FC236}">
                <a16:creationId xmlns:a16="http://schemas.microsoft.com/office/drawing/2014/main" id="{E91AB788-EEE1-F63E-B7A2-F5CFDF964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793" y="3145181"/>
            <a:ext cx="1764276" cy="9917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06148151-4F52-13BF-3043-DF37B1553882}"/>
              </a:ext>
            </a:extLst>
          </p:cNvPr>
          <p:cNvSpPr/>
          <p:nvPr/>
        </p:nvSpPr>
        <p:spPr>
          <a:xfrm>
            <a:off x="397933" y="1075609"/>
            <a:ext cx="8046182" cy="1371257"/>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4F1D4DC-2ADE-FEC6-BA78-C36669A7EAEA}"/>
              </a:ext>
            </a:extLst>
          </p:cNvPr>
          <p:cNvSpPr/>
          <p:nvPr/>
        </p:nvSpPr>
        <p:spPr>
          <a:xfrm>
            <a:off x="2873024" y="895291"/>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Definition of Data Analysis</a:t>
            </a:r>
          </a:p>
        </p:txBody>
      </p:sp>
      <p:sp>
        <p:nvSpPr>
          <p:cNvPr id="7" name="Rectangle: Rounded Corners 6">
            <a:extLst>
              <a:ext uri="{FF2B5EF4-FFF2-40B4-BE49-F238E27FC236}">
                <a16:creationId xmlns:a16="http://schemas.microsoft.com/office/drawing/2014/main" id="{C4626E9C-105E-4F87-E576-F557F2FF6714}"/>
              </a:ext>
            </a:extLst>
          </p:cNvPr>
          <p:cNvSpPr/>
          <p:nvPr/>
        </p:nvSpPr>
        <p:spPr>
          <a:xfrm>
            <a:off x="397025" y="2914441"/>
            <a:ext cx="8046182" cy="1371257"/>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4D6C55F8-B6D0-8386-B4EE-198844EE3D7F}"/>
              </a:ext>
            </a:extLst>
          </p:cNvPr>
          <p:cNvSpPr/>
          <p:nvPr/>
        </p:nvSpPr>
        <p:spPr>
          <a:xfrm>
            <a:off x="2872116" y="2734123"/>
            <a:ext cx="3096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Application of Data Analysis</a:t>
            </a:r>
          </a:p>
        </p:txBody>
      </p:sp>
      <p:sp>
        <p:nvSpPr>
          <p:cNvPr id="14" name="TextBox 13">
            <a:extLst>
              <a:ext uri="{FF2B5EF4-FFF2-40B4-BE49-F238E27FC236}">
                <a16:creationId xmlns:a16="http://schemas.microsoft.com/office/drawing/2014/main" id="{DDC4E77F-B5C8-27CA-FE5A-F1814DC1F118}"/>
              </a:ext>
            </a:extLst>
          </p:cNvPr>
          <p:cNvSpPr txBox="1"/>
          <p:nvPr/>
        </p:nvSpPr>
        <p:spPr>
          <a:xfrm>
            <a:off x="699884" y="1284183"/>
            <a:ext cx="7428115" cy="523220"/>
          </a:xfrm>
          <a:prstGeom prst="rect">
            <a:avLst/>
          </a:prstGeom>
          <a:noFill/>
        </p:spPr>
        <p:txBody>
          <a:bodyPr wrap="square">
            <a:spAutoFit/>
          </a:bodyPr>
          <a:lstStyle/>
          <a:p>
            <a:r>
              <a:rPr lang="en-US" b="1" i="0" dirty="0">
                <a:solidFill>
                  <a:srgbClr val="1A1A1A"/>
                </a:solidFill>
                <a:effectLst/>
                <a:latin typeface="Georgia" panose="02040502050405020303" pitchFamily="18" charset="0"/>
              </a:rPr>
              <a:t>Data analysis</a:t>
            </a:r>
            <a:r>
              <a:rPr lang="en-US" b="0" i="0" dirty="0">
                <a:solidFill>
                  <a:srgbClr val="1A1A1A"/>
                </a:solidFill>
                <a:effectLst/>
                <a:latin typeface="Georgia" panose="02040502050405020303" pitchFamily="18" charset="0"/>
              </a:rPr>
              <a:t>, the process of systematically collecting, cleaning, transforming, describing, modeling, and interpreting </a:t>
            </a:r>
            <a:r>
              <a:rPr lang="en-US" b="0" i="0" u="none" strike="noStrike" dirty="0">
                <a:effectLst/>
                <a:latin typeface="Georgia" panose="02040502050405020303" pitchFamily="18" charset="0"/>
                <a:hlinkClick r:id="rId5"/>
              </a:rPr>
              <a:t>data</a:t>
            </a:r>
            <a:r>
              <a:rPr lang="en-US" b="0" i="0" dirty="0">
                <a:solidFill>
                  <a:srgbClr val="1A1A1A"/>
                </a:solidFill>
                <a:effectLst/>
                <a:latin typeface="Georgia" panose="02040502050405020303" pitchFamily="18" charset="0"/>
              </a:rPr>
              <a:t>, generally employing </a:t>
            </a:r>
            <a:r>
              <a:rPr lang="en-US" b="0" i="0" u="sng" dirty="0">
                <a:effectLst/>
                <a:latin typeface="Georgia" panose="02040502050405020303" pitchFamily="18" charset="0"/>
                <a:hlinkClick r:id="rId6"/>
              </a:rPr>
              <a:t>statistical</a:t>
            </a:r>
            <a:r>
              <a:rPr lang="en-US" b="0" i="0" dirty="0">
                <a:solidFill>
                  <a:srgbClr val="1A1A1A"/>
                </a:solidFill>
                <a:effectLst/>
                <a:latin typeface="Georgia" panose="02040502050405020303" pitchFamily="18" charset="0"/>
              </a:rPr>
              <a:t> techniques.</a:t>
            </a:r>
            <a:endParaRPr lang="en-CA" dirty="0"/>
          </a:p>
        </p:txBody>
      </p:sp>
      <p:sp>
        <p:nvSpPr>
          <p:cNvPr id="16" name="TextBox 15">
            <a:extLst>
              <a:ext uri="{FF2B5EF4-FFF2-40B4-BE49-F238E27FC236}">
                <a16:creationId xmlns:a16="http://schemas.microsoft.com/office/drawing/2014/main" id="{0273FE4D-7764-967C-4E71-8B5B49916F70}"/>
              </a:ext>
            </a:extLst>
          </p:cNvPr>
          <p:cNvSpPr txBox="1"/>
          <p:nvPr/>
        </p:nvSpPr>
        <p:spPr>
          <a:xfrm>
            <a:off x="3506371" y="1941541"/>
            <a:ext cx="4936836" cy="415498"/>
          </a:xfrm>
          <a:prstGeom prst="rect">
            <a:avLst/>
          </a:prstGeom>
          <a:noFill/>
        </p:spPr>
        <p:txBody>
          <a:bodyPr wrap="square">
            <a:spAutoFit/>
          </a:bodyPr>
          <a:lstStyle/>
          <a:p>
            <a:r>
              <a:rPr lang="en-CA" sz="1050" dirty="0"/>
              <a:t>Eldridge, Stephen. "data analysis". Encyclopedia Britannica, 15 Dec. 2023, https://www.britannica.com/science/data-analysis. Accessed 22 January 2024.</a:t>
            </a:r>
          </a:p>
        </p:txBody>
      </p:sp>
      <p:sp>
        <p:nvSpPr>
          <p:cNvPr id="20" name="TextBox 19">
            <a:extLst>
              <a:ext uri="{FF2B5EF4-FFF2-40B4-BE49-F238E27FC236}">
                <a16:creationId xmlns:a16="http://schemas.microsoft.com/office/drawing/2014/main" id="{7AF970ED-3BE3-4D8E-EF45-3529CFCFBCFD}"/>
              </a:ext>
            </a:extLst>
          </p:cNvPr>
          <p:cNvSpPr txBox="1"/>
          <p:nvPr/>
        </p:nvSpPr>
        <p:spPr>
          <a:xfrm>
            <a:off x="2539545" y="3156500"/>
            <a:ext cx="5829186" cy="954107"/>
          </a:xfrm>
          <a:prstGeom prst="rect">
            <a:avLst/>
          </a:prstGeom>
          <a:noFill/>
        </p:spPr>
        <p:txBody>
          <a:bodyPr wrap="square">
            <a:spAutoFit/>
          </a:bodyPr>
          <a:lstStyle/>
          <a:p>
            <a:pPr algn="l" fontAlgn="base"/>
            <a:r>
              <a:rPr lang="en-US" b="0" i="0" dirty="0">
                <a:solidFill>
                  <a:srgbClr val="1A1A1A"/>
                </a:solidFill>
                <a:effectLst/>
                <a:latin typeface="system-ui"/>
              </a:rPr>
              <a:t>ChatGPT is fine-tuned from GPT-3.5, a language model trained to produce text. ChatGPT was optimized for dialogue by using Reinforcement Learning with Human Feedback (RLHF) – a method that uses human demonstrations and preference comparisons to guide the model toward desired behavior.</a:t>
            </a:r>
            <a:endParaRPr lang="en-US" b="0" i="0" dirty="0">
              <a:solidFill>
                <a:srgbClr val="121212"/>
              </a:solidFill>
              <a:effectLst/>
              <a:latin typeface="GuardianTextEgypti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076" name="Picture 4" descr="person holding green leaf during daytime">
            <a:extLst>
              <a:ext uri="{FF2B5EF4-FFF2-40B4-BE49-F238E27FC236}">
                <a16:creationId xmlns:a16="http://schemas.microsoft.com/office/drawing/2014/main" id="{A518298B-DF9B-2B09-4E47-9DBFD54FAA7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t="7992" b="6983"/>
          <a:stretch/>
        </p:blipFill>
        <p:spPr bwMode="auto">
          <a:xfrm>
            <a:off x="0" y="-1"/>
            <a:ext cx="9144000" cy="51852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280A65-19C8-C927-E208-360E09E80A07}"/>
              </a:ext>
            </a:extLst>
          </p:cNvPr>
          <p:cNvSpPr/>
          <p:nvPr/>
        </p:nvSpPr>
        <p:spPr>
          <a:xfrm>
            <a:off x="0" y="1571449"/>
            <a:ext cx="9144000" cy="1697389"/>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6D0E21D-7DB6-9135-E369-3BA81DCB262A}"/>
              </a:ext>
            </a:extLst>
          </p:cNvPr>
          <p:cNvSpPr txBox="1"/>
          <p:nvPr/>
        </p:nvSpPr>
        <p:spPr>
          <a:xfrm>
            <a:off x="235443" y="1702871"/>
            <a:ext cx="8809999" cy="1477328"/>
          </a:xfrm>
          <a:prstGeom prst="rect">
            <a:avLst/>
          </a:prstGeom>
          <a:noFill/>
        </p:spPr>
        <p:txBody>
          <a:bodyPr wrap="square" rtlCol="0">
            <a:spAutoFit/>
          </a:bodyPr>
          <a:lstStyle/>
          <a:p>
            <a:pPr algn="ctr"/>
            <a:r>
              <a:rPr lang="en-US" sz="1800" b="0" i="0" dirty="0">
                <a:solidFill>
                  <a:schemeClr val="bg1"/>
                </a:solidFill>
                <a:effectLst/>
                <a:latin typeface="Merriweather" panose="020F0502020204030204" pitchFamily="2" charset="0"/>
              </a:rPr>
              <a:t>The End.</a:t>
            </a:r>
          </a:p>
          <a:p>
            <a:pPr algn="l"/>
            <a:endParaRPr lang="en-US" sz="1800" b="0" i="0" dirty="0">
              <a:solidFill>
                <a:schemeClr val="bg1"/>
              </a:solidFill>
              <a:effectLst/>
              <a:latin typeface="Merriweather" panose="020F0502020204030204" pitchFamily="2" charset="0"/>
            </a:endParaRPr>
          </a:p>
          <a:p>
            <a:pPr algn="ctr"/>
            <a:r>
              <a:rPr lang="en-US" sz="1800" b="0" i="0" dirty="0">
                <a:solidFill>
                  <a:schemeClr val="bg1"/>
                </a:solidFill>
                <a:effectLst/>
                <a:latin typeface="Merriweather" panose="020F0502020204030204" pitchFamily="2" charset="0"/>
              </a:rPr>
              <a:t>“I find that the harder I work , the more luck I seem to have.”</a:t>
            </a:r>
          </a:p>
          <a:p>
            <a:pPr algn="ctr"/>
            <a:endParaRPr lang="en-US" sz="1800" b="0" i="0" dirty="0">
              <a:solidFill>
                <a:schemeClr val="bg1"/>
              </a:solidFill>
              <a:effectLst/>
              <a:latin typeface="Merriweather" panose="020F0502020204030204" pitchFamily="2" charset="0"/>
            </a:endParaRPr>
          </a:p>
          <a:p>
            <a:pPr algn="r"/>
            <a:r>
              <a:rPr lang="en-US" sz="1800" b="0" i="0" dirty="0">
                <a:solidFill>
                  <a:schemeClr val="bg1"/>
                </a:solidFill>
                <a:effectLst/>
                <a:latin typeface="Merriweather" panose="020F0502020204030204" pitchFamily="2" charset="0"/>
              </a:rPr>
              <a:t>― </a:t>
            </a:r>
            <a:r>
              <a:rPr lang="en-US" sz="1800" b="1" dirty="0">
                <a:solidFill>
                  <a:schemeClr val="bg1"/>
                </a:solidFill>
                <a:latin typeface="Lato" panose="020F0502020204030203" pitchFamily="34" charset="0"/>
              </a:rPr>
              <a:t>Thomas Jefferson</a:t>
            </a:r>
            <a:endParaRPr lang="en-CA" sz="1100" b="1" dirty="0">
              <a:solidFill>
                <a:schemeClr val="bg1"/>
              </a:solidFill>
              <a:effectLst>
                <a:outerShdw blurRad="38100" dist="38100" dir="2700000" algn="tl">
                  <a:srgbClr val="000000">
                    <a:alpha val="43137"/>
                  </a:srgbClr>
                </a:outerShdw>
              </a:effectLst>
            </a:endParaRPr>
          </a:p>
        </p:txBody>
      </p:sp>
      <p:pic>
        <p:nvPicPr>
          <p:cNvPr id="7172" name="Picture 4">
            <a:extLst>
              <a:ext uri="{FF2B5EF4-FFF2-40B4-BE49-F238E27FC236}">
                <a16:creationId xmlns:a16="http://schemas.microsoft.com/office/drawing/2014/main" id="{0519DD77-9DE6-28E4-CEEB-5C4A5575AD8E}"/>
              </a:ext>
            </a:extLst>
          </p:cNvPr>
          <p:cNvPicPr>
            <a:picLocks noChangeAspect="1" noChangeArrowheads="1"/>
          </p:cNvPicPr>
          <p:nvPr/>
        </p:nvPicPr>
        <p:blipFill>
          <a:blip r:embed="rId5"/>
          <a:srcRect/>
          <a:stretch/>
        </p:blipFill>
        <p:spPr bwMode="auto">
          <a:xfrm>
            <a:off x="7556349" y="3692377"/>
            <a:ext cx="1147910" cy="1147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310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7410" name="Picture 2" descr="Pikachu needs to work out | Pikachu, Pokemon, Pluto the dog">
            <a:extLst>
              <a:ext uri="{FF2B5EF4-FFF2-40B4-BE49-F238E27FC236}">
                <a16:creationId xmlns:a16="http://schemas.microsoft.com/office/drawing/2014/main" id="{8E39AB23-7205-EF26-1C69-26F57D575B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0" b="7321"/>
          <a:stretch/>
        </p:blipFill>
        <p:spPr bwMode="auto">
          <a:xfrm>
            <a:off x="1" y="-424873"/>
            <a:ext cx="9143999" cy="55683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280A65-19C8-C927-E208-360E09E80A07}"/>
              </a:ext>
            </a:extLst>
          </p:cNvPr>
          <p:cNvSpPr/>
          <p:nvPr/>
        </p:nvSpPr>
        <p:spPr>
          <a:xfrm>
            <a:off x="0" y="1691522"/>
            <a:ext cx="9144000" cy="1697389"/>
          </a:xfrm>
          <a:prstGeom prst="rect">
            <a:avLst/>
          </a:prstGeom>
          <a:solidFill>
            <a:schemeClr val="tx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6D0E21D-7DB6-9135-E369-3BA81DCB262A}"/>
              </a:ext>
            </a:extLst>
          </p:cNvPr>
          <p:cNvSpPr txBox="1"/>
          <p:nvPr/>
        </p:nvSpPr>
        <p:spPr>
          <a:xfrm>
            <a:off x="235443" y="1910927"/>
            <a:ext cx="7743899" cy="830997"/>
          </a:xfrm>
          <a:prstGeom prst="rect">
            <a:avLst/>
          </a:prstGeom>
          <a:noFill/>
        </p:spPr>
        <p:txBody>
          <a:bodyPr wrap="square" rtlCol="0">
            <a:spAutoFit/>
          </a:bodyPr>
          <a:lstStyle/>
          <a:p>
            <a:r>
              <a:rPr lang="en-CA" sz="2800" b="1" dirty="0">
                <a:solidFill>
                  <a:schemeClr val="bg1"/>
                </a:solidFill>
                <a:effectLst>
                  <a:outerShdw blurRad="38100" dist="38100" dir="2700000" algn="tl">
                    <a:srgbClr val="000000">
                      <a:alpha val="43137"/>
                    </a:srgbClr>
                  </a:outerShdw>
                </a:effectLst>
              </a:rPr>
              <a:t>Final Lesson – Work Hard on Your Dreams</a:t>
            </a:r>
          </a:p>
          <a:p>
            <a:r>
              <a:rPr lang="en-CA" sz="2000" b="1" dirty="0">
                <a:solidFill>
                  <a:schemeClr val="bg1"/>
                </a:solidFill>
                <a:effectLst>
                  <a:outerShdw blurRad="38100" dist="38100" dir="2700000" algn="tl">
                    <a:srgbClr val="000000">
                      <a:alpha val="43137"/>
                    </a:srgbClr>
                  </a:outerShdw>
                </a:effectLst>
              </a:rPr>
              <a:t>Use ChatGPT and your vocabs to ask for procedures</a:t>
            </a:r>
          </a:p>
        </p:txBody>
      </p:sp>
      <p:sp>
        <p:nvSpPr>
          <p:cNvPr id="4" name="Google Shape;90;p1">
            <a:extLst>
              <a:ext uri="{FF2B5EF4-FFF2-40B4-BE49-F238E27FC236}">
                <a16:creationId xmlns:a16="http://schemas.microsoft.com/office/drawing/2014/main" id="{A2D7F745-F737-4860-D12F-F3F22799D417}"/>
              </a:ext>
            </a:extLst>
          </p:cNvPr>
          <p:cNvSpPr txBox="1"/>
          <p:nvPr/>
        </p:nvSpPr>
        <p:spPr>
          <a:xfrm>
            <a:off x="7716301" y="4696241"/>
            <a:ext cx="1617069" cy="3692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dirty="0">
                <a:solidFill>
                  <a:schemeClr val="lt1"/>
                </a:solidFill>
                <a:latin typeface="Calibri"/>
                <a:ea typeface="Calibri"/>
                <a:cs typeface="Calibri"/>
                <a:sym typeface="Calibri"/>
              </a:rPr>
              <a:t>KK</a:t>
            </a:r>
            <a:endParaRPr sz="1400" b="0" i="0" u="none" strike="noStrike" cap="none" dirty="0">
              <a:solidFill>
                <a:srgbClr val="000000"/>
              </a:solidFill>
              <a:latin typeface="Arial"/>
              <a:ea typeface="Arial"/>
              <a:cs typeface="Arial"/>
              <a:sym typeface="Arial"/>
            </a:endParaRPr>
          </a:p>
        </p:txBody>
      </p:sp>
      <p:pic>
        <p:nvPicPr>
          <p:cNvPr id="5" name="Google Shape;94;p1">
            <a:extLst>
              <a:ext uri="{FF2B5EF4-FFF2-40B4-BE49-F238E27FC236}">
                <a16:creationId xmlns:a16="http://schemas.microsoft.com/office/drawing/2014/main" id="{917CE3F1-E504-CF6F-F7F8-2389B62B4D02}"/>
              </a:ext>
            </a:extLst>
          </p:cNvPr>
          <p:cNvPicPr preferRelativeResize="0"/>
          <p:nvPr/>
        </p:nvPicPr>
        <p:blipFill rotWithShape="1">
          <a:blip r:embed="rId4"/>
          <a:srcRect/>
          <a:stretch/>
        </p:blipFill>
        <p:spPr>
          <a:xfrm>
            <a:off x="7383936" y="3482119"/>
            <a:ext cx="1140900" cy="1140900"/>
          </a:xfrm>
          <a:prstGeom prst="ellipse">
            <a:avLst/>
          </a:prstGeom>
          <a:noFill/>
          <a:ln w="63500" cap="rnd" cmpd="sng">
            <a:solidFill>
              <a:srgbClr val="000000"/>
            </a:solidFill>
            <a:prstDash val="solid"/>
            <a:round/>
            <a:headEnd type="none" w="sm" len="sm"/>
            <a:tailEnd type="none" w="sm" len="sm"/>
          </a:ln>
          <a:effectLst>
            <a:outerShdw blurRad="381000" dist="292100" dir="5400000" sx="-80000" sy="-18000" rotWithShape="0">
              <a:srgbClr val="000000">
                <a:alpha val="20392"/>
              </a:srgbClr>
            </a:outerShdw>
          </a:effectLst>
        </p:spPr>
      </p:pic>
    </p:spTree>
    <p:extLst>
      <p:ext uri="{BB962C8B-B14F-4D97-AF65-F5344CB8AC3E}">
        <p14:creationId xmlns:p14="http://schemas.microsoft.com/office/powerpoint/2010/main" val="3416734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Your Vocabulary                       </a:t>
            </a:r>
            <a:r>
              <a:rPr lang="en-US" dirty="0">
                <a:solidFill>
                  <a:srgbClr val="0D5BDC"/>
                </a:solidFill>
              </a:rPr>
              <a:t>Your Dream                         </a:t>
            </a:r>
            <a:r>
              <a:rPr lang="en-US" dirty="0">
                <a:solidFill>
                  <a:schemeClr val="accent1">
                    <a:lumMod val="75000"/>
                  </a:schemeClr>
                </a:solidFill>
              </a:rPr>
              <a:t>Our Task</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Summary</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This is all the vocabularies you have learned!!!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7" name="Rectangle: Rounded Corners 16">
            <a:extLst>
              <a:ext uri="{FF2B5EF4-FFF2-40B4-BE49-F238E27FC236}">
                <a16:creationId xmlns:a16="http://schemas.microsoft.com/office/drawing/2014/main" id="{DB8B126A-6CAD-EA40-87D4-7315DF309716}"/>
              </a:ext>
            </a:extLst>
          </p:cNvPr>
          <p:cNvSpPr/>
          <p:nvPr/>
        </p:nvSpPr>
        <p:spPr>
          <a:xfrm>
            <a:off x="892498" y="1365863"/>
            <a:ext cx="7282347" cy="2380274"/>
          </a:xfrm>
          <a:prstGeom prst="roundRect">
            <a:avLst/>
          </a:prstGeom>
          <a:no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8" name="Rectangle: Rounded Corners 17">
            <a:extLst>
              <a:ext uri="{FF2B5EF4-FFF2-40B4-BE49-F238E27FC236}">
                <a16:creationId xmlns:a16="http://schemas.microsoft.com/office/drawing/2014/main" id="{F2386475-D170-8442-EB51-BFB6CBFC9277}"/>
              </a:ext>
            </a:extLst>
          </p:cNvPr>
          <p:cNvSpPr/>
          <p:nvPr/>
        </p:nvSpPr>
        <p:spPr>
          <a:xfrm>
            <a:off x="3255737" y="1167541"/>
            <a:ext cx="2304000" cy="230343"/>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Vocab for Exam</a:t>
            </a:r>
          </a:p>
        </p:txBody>
      </p:sp>
      <p:sp>
        <p:nvSpPr>
          <p:cNvPr id="2" name="TextBox 1">
            <a:extLst>
              <a:ext uri="{FF2B5EF4-FFF2-40B4-BE49-F238E27FC236}">
                <a16:creationId xmlns:a16="http://schemas.microsoft.com/office/drawing/2014/main" id="{E848C9FF-3A58-E35F-2648-6A0B0DEFF362}"/>
              </a:ext>
            </a:extLst>
          </p:cNvPr>
          <p:cNvSpPr txBox="1"/>
          <p:nvPr/>
        </p:nvSpPr>
        <p:spPr>
          <a:xfrm>
            <a:off x="833458" y="1474594"/>
            <a:ext cx="8612881" cy="2276425"/>
          </a:xfrm>
          <a:prstGeom prst="rect">
            <a:avLst/>
          </a:prstGeom>
          <a:noFill/>
        </p:spPr>
        <p:txBody>
          <a:bodyPr wrap="square" numCol="2" rtlCol="0">
            <a:normAutofit lnSpcReduction="10000"/>
          </a:bodyPr>
          <a:lstStyle/>
          <a:p>
            <a:pPr marL="1074738" indent="-342900">
              <a:buFont typeface="+mj-lt"/>
              <a:buAutoNum type="arabicPeriod"/>
            </a:pPr>
            <a:r>
              <a:rPr lang="en-US" dirty="0"/>
              <a:t>Optimization</a:t>
            </a:r>
          </a:p>
          <a:p>
            <a:pPr marL="1074738" indent="-342900">
              <a:buFont typeface="+mj-lt"/>
              <a:buAutoNum type="arabicPeriod"/>
            </a:pPr>
            <a:r>
              <a:rPr lang="en-US" dirty="0"/>
              <a:t>Data Analysis</a:t>
            </a:r>
          </a:p>
          <a:p>
            <a:pPr marL="1074738" indent="-342900">
              <a:buFont typeface="+mj-lt"/>
              <a:buAutoNum type="arabicPeriod"/>
            </a:pPr>
            <a:r>
              <a:rPr lang="en-US" dirty="0"/>
              <a:t>Structured Data Models </a:t>
            </a:r>
          </a:p>
          <a:p>
            <a:pPr marL="1074738" indent="-342900">
              <a:buFont typeface="+mj-lt"/>
              <a:buAutoNum type="arabicPeriod"/>
            </a:pPr>
            <a:r>
              <a:rPr lang="en-US" dirty="0"/>
              <a:t>Raw Data</a:t>
            </a:r>
          </a:p>
          <a:p>
            <a:pPr marL="1074738" indent="-342900">
              <a:buFont typeface="+mj-lt"/>
              <a:buAutoNum type="arabicPeriod"/>
            </a:pPr>
            <a:r>
              <a:rPr lang="en-US" dirty="0"/>
              <a:t>Text Mining</a:t>
            </a:r>
          </a:p>
          <a:p>
            <a:pPr marL="1074738" indent="-342900">
              <a:buFont typeface="+mj-lt"/>
              <a:buAutoNum type="arabicPeriod"/>
            </a:pPr>
            <a:r>
              <a:rPr lang="en-US" dirty="0"/>
              <a:t>Systematically</a:t>
            </a:r>
          </a:p>
          <a:p>
            <a:pPr marL="1074738" indent="-342900">
              <a:buFont typeface="+mj-lt"/>
              <a:buAutoNum type="arabicPeriod"/>
            </a:pPr>
            <a:r>
              <a:rPr lang="en-US" dirty="0"/>
              <a:t>Interpret</a:t>
            </a:r>
          </a:p>
          <a:p>
            <a:pPr marL="1074738" indent="-342900">
              <a:buFont typeface="+mj-lt"/>
              <a:buAutoNum type="arabicPeriod"/>
            </a:pPr>
            <a:r>
              <a:rPr lang="en-US" dirty="0"/>
              <a:t>Conflict Resolution</a:t>
            </a:r>
          </a:p>
          <a:p>
            <a:pPr marL="1074738" indent="-342900">
              <a:buFont typeface="+mj-lt"/>
              <a:buAutoNum type="arabicPeriod"/>
            </a:pPr>
            <a:r>
              <a:rPr lang="en-US" dirty="0"/>
              <a:t>Natural Language Processing</a:t>
            </a:r>
          </a:p>
          <a:p>
            <a:pPr marL="1074738" indent="-342900">
              <a:buFont typeface="+mj-lt"/>
              <a:buAutoNum type="arabicPeriod"/>
            </a:pPr>
            <a:r>
              <a:rPr lang="en-US" dirty="0"/>
              <a:t>Artificial Intelligence</a:t>
            </a:r>
          </a:p>
          <a:p>
            <a:pPr marL="1074738" indent="-342900">
              <a:buFont typeface="+mj-lt"/>
              <a:buAutoNum type="arabicPeriod"/>
            </a:pPr>
            <a:r>
              <a:rPr lang="en-US" dirty="0"/>
              <a:t>Dialogue</a:t>
            </a:r>
          </a:p>
          <a:p>
            <a:pPr marL="342900" indent="-342900">
              <a:buFont typeface="+mj-lt"/>
              <a:buAutoNum type="arabicPeriod"/>
            </a:pPr>
            <a:r>
              <a:rPr lang="en-US" dirty="0"/>
              <a:t>Human Computer Interaction</a:t>
            </a:r>
          </a:p>
          <a:p>
            <a:pPr marL="342900" indent="-342900">
              <a:buFont typeface="+mj-lt"/>
              <a:buAutoNum type="arabicPeriod"/>
            </a:pPr>
            <a:r>
              <a:rPr lang="en-US" dirty="0"/>
              <a:t>Professor</a:t>
            </a:r>
          </a:p>
          <a:p>
            <a:pPr marL="342900" indent="-342900">
              <a:buFont typeface="+mj-lt"/>
              <a:buAutoNum type="arabicPeriod"/>
            </a:pPr>
            <a:r>
              <a:rPr lang="en-US" dirty="0"/>
              <a:t>Academic Journal</a:t>
            </a:r>
          </a:p>
          <a:p>
            <a:pPr marL="342900" indent="-342900">
              <a:buFont typeface="+mj-lt"/>
              <a:buAutoNum type="arabicPeriod"/>
            </a:pPr>
            <a:r>
              <a:rPr lang="en-US" dirty="0"/>
              <a:t>Productivity</a:t>
            </a:r>
          </a:p>
          <a:p>
            <a:pPr marL="342900" indent="-342900">
              <a:buFont typeface="+mj-lt"/>
              <a:buAutoNum type="arabicPeriod"/>
            </a:pPr>
            <a:r>
              <a:rPr lang="en-US" dirty="0"/>
              <a:t>Schedule</a:t>
            </a:r>
          </a:p>
          <a:p>
            <a:pPr marL="342900" indent="-342900">
              <a:buFont typeface="+mj-lt"/>
              <a:buAutoNum type="arabicPeriod"/>
            </a:pPr>
            <a:r>
              <a:rPr lang="en-US" dirty="0"/>
              <a:t>Innovation</a:t>
            </a:r>
          </a:p>
          <a:p>
            <a:pPr marL="342900" indent="-342900">
              <a:buFont typeface="+mj-lt"/>
              <a:buAutoNum type="arabicPeriod"/>
            </a:pPr>
            <a:r>
              <a:rPr lang="en-US" dirty="0"/>
              <a:t>Consulting</a:t>
            </a:r>
          </a:p>
          <a:p>
            <a:pPr marL="342900" indent="-342900">
              <a:buFont typeface="+mj-lt"/>
              <a:buAutoNum type="arabicPeriod"/>
            </a:pPr>
            <a:r>
              <a:rPr lang="en-US" dirty="0"/>
              <a:t>Rigid</a:t>
            </a:r>
          </a:p>
          <a:p>
            <a:pPr marL="342900" indent="-342900">
              <a:buFont typeface="+mj-lt"/>
              <a:buAutoNum type="arabicPeriod"/>
            </a:pPr>
            <a:r>
              <a:rPr lang="en-US" dirty="0"/>
              <a:t>Hectic</a:t>
            </a:r>
          </a:p>
          <a:p>
            <a:pPr marL="342900" indent="-342900">
              <a:buFont typeface="+mj-lt"/>
              <a:buAutoNum type="arabicPeriod"/>
            </a:pPr>
            <a:r>
              <a:rPr lang="en-US" dirty="0"/>
              <a:t>Tactfully</a:t>
            </a:r>
          </a:p>
          <a:p>
            <a:pPr marL="342900" indent="-342900">
              <a:buFont typeface="+mj-lt"/>
              <a:buAutoNum type="arabicPeriod"/>
            </a:pPr>
            <a:endParaRPr lang="en-US" dirty="0"/>
          </a:p>
        </p:txBody>
      </p:sp>
    </p:spTree>
    <p:extLst>
      <p:ext uri="{BB962C8B-B14F-4D97-AF65-F5344CB8AC3E}">
        <p14:creationId xmlns:p14="http://schemas.microsoft.com/office/powerpoint/2010/main" val="806064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Your Vocabulary                       </a:t>
            </a:r>
            <a:r>
              <a:rPr lang="en-US" dirty="0">
                <a:solidFill>
                  <a:srgbClr val="0D5BDC"/>
                </a:solidFill>
              </a:rPr>
              <a:t>Your Dream                         </a:t>
            </a:r>
            <a:r>
              <a:rPr lang="en-US" dirty="0">
                <a:solidFill>
                  <a:schemeClr val="accent1">
                    <a:lumMod val="75000"/>
                  </a:schemeClr>
                </a:solidFill>
              </a:rPr>
              <a:t>Our Task</a:t>
            </a:r>
          </a:p>
        </p:txBody>
      </p:sp>
      <p:sp>
        <p:nvSpPr>
          <p:cNvPr id="15" name="Google Shape;109;p3">
            <a:extLst>
              <a:ext uri="{FF2B5EF4-FFF2-40B4-BE49-F238E27FC236}">
                <a16:creationId xmlns:a16="http://schemas.microsoft.com/office/drawing/2014/main" id="{5C132915-54A7-F596-9455-00F9012F50E2}"/>
              </a:ext>
            </a:extLst>
          </p:cNvPr>
          <p:cNvSpPr txBox="1"/>
          <p:nvPr/>
        </p:nvSpPr>
        <p:spPr>
          <a:xfrm>
            <a:off x="169932"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Additional examples of conditional sentences</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Below is a list of more conditional sentence you could use</a:t>
            </a:r>
            <a:endParaRPr sz="1050" b="0" i="0" u="none" strike="noStrike" cap="none" dirty="0">
              <a:solidFill>
                <a:srgbClr val="000000"/>
              </a:solidFill>
              <a:latin typeface="Arial"/>
              <a:ea typeface="Arial"/>
              <a:cs typeface="Arial"/>
              <a:sym typeface="Arial"/>
            </a:endParaRPr>
          </a:p>
        </p:txBody>
      </p:sp>
      <p:sp>
        <p:nvSpPr>
          <p:cNvPr id="19" name="Rectangle: Rounded Corners 18">
            <a:extLst>
              <a:ext uri="{FF2B5EF4-FFF2-40B4-BE49-F238E27FC236}">
                <a16:creationId xmlns:a16="http://schemas.microsoft.com/office/drawing/2014/main" id="{E8870BC0-372D-FE47-7C63-CF0A5F7D597C}"/>
              </a:ext>
            </a:extLst>
          </p:cNvPr>
          <p:cNvSpPr/>
          <p:nvPr/>
        </p:nvSpPr>
        <p:spPr>
          <a:xfrm>
            <a:off x="945397" y="1053005"/>
            <a:ext cx="7403023" cy="3570656"/>
          </a:xfrm>
          <a:prstGeom prst="roundRect">
            <a:avLst/>
          </a:prstGeom>
          <a:no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090AFC62-BA8D-DFC9-C7CD-E4A65457095D}"/>
              </a:ext>
            </a:extLst>
          </p:cNvPr>
          <p:cNvSpPr/>
          <p:nvPr/>
        </p:nvSpPr>
        <p:spPr>
          <a:xfrm>
            <a:off x="2968317" y="911427"/>
            <a:ext cx="3096000" cy="230343"/>
          </a:xfrm>
          <a:prstGeom prst="roundRect">
            <a:avLst/>
          </a:prstGeom>
          <a:solidFill>
            <a:srgbClr val="CA3453"/>
          </a:solidFill>
          <a:ln>
            <a:solidFill>
              <a:srgbClr val="CA34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Conditional Sentence</a:t>
            </a:r>
          </a:p>
        </p:txBody>
      </p:sp>
      <p:sp>
        <p:nvSpPr>
          <p:cNvPr id="21" name="TextBox 20">
            <a:extLst>
              <a:ext uri="{FF2B5EF4-FFF2-40B4-BE49-F238E27FC236}">
                <a16:creationId xmlns:a16="http://schemas.microsoft.com/office/drawing/2014/main" id="{0D30490B-B840-39E0-234E-68315E272D8A}"/>
              </a:ext>
            </a:extLst>
          </p:cNvPr>
          <p:cNvSpPr txBox="1"/>
          <p:nvPr/>
        </p:nvSpPr>
        <p:spPr>
          <a:xfrm>
            <a:off x="1065465" y="1275085"/>
            <a:ext cx="7403022" cy="3154710"/>
          </a:xfrm>
          <a:prstGeom prst="rect">
            <a:avLst/>
          </a:prstGeom>
          <a:noFill/>
        </p:spPr>
        <p:txBody>
          <a:bodyPr wrap="square" rtlCol="0">
            <a:spAutoFit/>
          </a:bodyPr>
          <a:lstStyle/>
          <a:p>
            <a:pPr marL="342900" indent="-342900">
              <a:buAutoNum type="arabicPeriod"/>
            </a:pPr>
            <a:r>
              <a:rPr lang="en-CA" dirty="0">
                <a:latin typeface="Calibri" panose="020F0502020204030204" pitchFamily="34" charset="0"/>
                <a:ea typeface="Calibri" panose="020F0502020204030204" pitchFamily="34" charset="0"/>
                <a:cs typeface="Calibri" panose="020F0502020204030204" pitchFamily="34" charset="0"/>
              </a:rPr>
              <a:t>Given the fact that……(a condition),…… (a condition related to mentioned condition).</a:t>
            </a:r>
          </a:p>
          <a:p>
            <a:pPr marL="342900" indent="-342900">
              <a:buAutoNum type="arabicPeriod"/>
            </a:pPr>
            <a:r>
              <a:rPr lang="en-CA" dirty="0">
                <a:latin typeface="Calibri" panose="020F0502020204030204" pitchFamily="34" charset="0"/>
                <a:ea typeface="Calibri" panose="020F0502020204030204" pitchFamily="34" charset="0"/>
                <a:cs typeface="Calibri" panose="020F0502020204030204" pitchFamily="34" charset="0"/>
              </a:rPr>
              <a:t>Since… (a condition), … (a condition related to mentioned condition). </a:t>
            </a:r>
          </a:p>
          <a:p>
            <a:pPr marL="342900" indent="-342900">
              <a:buAutoNum type="arabicPeriod"/>
            </a:pPr>
            <a:r>
              <a:rPr lang="en-CA" dirty="0">
                <a:latin typeface="Calibri" panose="020F0502020204030204" pitchFamily="34" charset="0"/>
                <a:ea typeface="Calibri" panose="020F0502020204030204" pitchFamily="34" charset="0"/>
                <a:cs typeface="Calibri" panose="020F0502020204030204" pitchFamily="34" charset="0"/>
              </a:rPr>
              <a:t>Due to…(a condition), … (a condition related to mentioned condition). </a:t>
            </a:r>
          </a:p>
          <a:p>
            <a:pPr marL="342900" indent="-342900">
              <a:buAutoNum type="arabicPeriod"/>
            </a:pPr>
            <a:r>
              <a:rPr lang="en-CA" dirty="0">
                <a:latin typeface="Calibri" panose="020F0502020204030204" pitchFamily="34" charset="0"/>
                <a:ea typeface="Calibri" panose="020F0502020204030204" pitchFamily="34" charset="0"/>
                <a:cs typeface="Calibri" panose="020F0502020204030204" pitchFamily="34" charset="0"/>
              </a:rPr>
              <a:t>Considering… (a condition), … (a condition related to mentioned condition). </a:t>
            </a:r>
          </a:p>
          <a:p>
            <a:pPr marL="342900" indent="-342900">
              <a:buAutoNum type="arabicPeriod"/>
            </a:pPr>
            <a:r>
              <a:rPr lang="en-CA" dirty="0">
                <a:latin typeface="Calibri" panose="020F0502020204030204" pitchFamily="34" charset="0"/>
                <a:ea typeface="Calibri" panose="020F0502020204030204" pitchFamily="34" charset="0"/>
                <a:cs typeface="Calibri" panose="020F0502020204030204" pitchFamily="34" charset="0"/>
              </a:rPr>
              <a:t>If… (a condition), ... (a condition related to mentioned condition). </a:t>
            </a:r>
          </a:p>
          <a:p>
            <a:pPr marL="342900" indent="-342900">
              <a:buAutoNum type="arabicPeriod"/>
            </a:pPr>
            <a:r>
              <a:rPr lang="en-CA" dirty="0">
                <a:latin typeface="Calibri" panose="020F0502020204030204" pitchFamily="34" charset="0"/>
                <a:ea typeface="Calibri" panose="020F0502020204030204" pitchFamily="34" charset="0"/>
                <a:cs typeface="Calibri" panose="020F0502020204030204" pitchFamily="34" charset="0"/>
              </a:rPr>
              <a:t>Had I… (a condition), … (a condition related to mentioned condition). </a:t>
            </a:r>
          </a:p>
          <a:p>
            <a:pPr marL="342900" indent="-342900">
              <a:buAutoNum type="arabicPeriod"/>
            </a:pPr>
            <a:r>
              <a:rPr lang="en-CA" dirty="0">
                <a:latin typeface="Calibri" panose="020F0502020204030204" pitchFamily="34" charset="0"/>
                <a:ea typeface="Calibri" panose="020F0502020204030204" pitchFamily="34" charset="0"/>
                <a:cs typeface="Calibri" panose="020F0502020204030204" pitchFamily="34" charset="0"/>
              </a:rPr>
              <a:t>Had I not… (a condition), … (a condition related to mentioned condition). </a:t>
            </a:r>
          </a:p>
          <a:p>
            <a:endParaRPr lang="en-CA" sz="300"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zh-TW" altLang="en-US" dirty="0">
                <a:latin typeface="Calibri" panose="020F0502020204030204" pitchFamily="34" charset="0"/>
                <a:cs typeface="Calibri" panose="020F0502020204030204" pitchFamily="34" charset="0"/>
              </a:rPr>
              <a:t>由於</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（某種情況），</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（與提到的情況相關的條件）。</a:t>
            </a:r>
            <a:endParaRPr lang="en-CA" altLang="zh-TW"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zh-TW" altLang="en-US" dirty="0">
                <a:latin typeface="Calibri" panose="020F0502020204030204" pitchFamily="34" charset="0"/>
                <a:cs typeface="Calibri" panose="020F0502020204030204" pitchFamily="34" charset="0"/>
              </a:rPr>
              <a:t>因為</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（某種情況），</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（與提到的情況相關的條件）。</a:t>
            </a:r>
            <a:endParaRPr lang="en-CA" altLang="zh-TW"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zh-TW" altLang="en-US" dirty="0">
                <a:latin typeface="Calibri" panose="020F0502020204030204" pitchFamily="34" charset="0"/>
                <a:cs typeface="Calibri" panose="020F0502020204030204" pitchFamily="34" charset="0"/>
              </a:rPr>
              <a:t>由於</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（某種情況），</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（與提到的情況相關的條件）。</a:t>
            </a:r>
            <a:endParaRPr lang="en-CA" altLang="zh-TW"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zh-TW" altLang="en-US" dirty="0">
                <a:latin typeface="Calibri" panose="020F0502020204030204" pitchFamily="34" charset="0"/>
                <a:cs typeface="Calibri" panose="020F0502020204030204" pitchFamily="34" charset="0"/>
              </a:rPr>
              <a:t>考慮到</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（某種情況），</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（與提到的情況相關的條件）。</a:t>
            </a:r>
            <a:endParaRPr lang="en-CA" altLang="zh-TW"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zh-TW" altLang="en-US" dirty="0">
                <a:latin typeface="Calibri" panose="020F0502020204030204" pitchFamily="34" charset="0"/>
                <a:cs typeface="Calibri" panose="020F0502020204030204" pitchFamily="34" charset="0"/>
              </a:rPr>
              <a:t>如果</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（某種情況），</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（與提到的情況相關的條件）。</a:t>
            </a:r>
            <a:endParaRPr lang="en-CA" altLang="zh-TW"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zh-TW" altLang="en-US" dirty="0">
                <a:latin typeface="Calibri" panose="020F0502020204030204" pitchFamily="34" charset="0"/>
                <a:cs typeface="Calibri" panose="020F0502020204030204" pitchFamily="34" charset="0"/>
              </a:rPr>
              <a:t>假如我</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（某種情況），</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（與提到的情況相關的條件）。</a:t>
            </a:r>
            <a:endParaRPr lang="en-CA" altLang="zh-TW"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zh-TW" altLang="en-US" dirty="0">
                <a:latin typeface="Calibri" panose="020F0502020204030204" pitchFamily="34" charset="0"/>
                <a:cs typeface="Calibri" panose="020F0502020204030204" pitchFamily="34" charset="0"/>
              </a:rPr>
              <a:t>假如我冇</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（某種情況），</a:t>
            </a:r>
            <a:r>
              <a:rPr lang="en-US" altLang="zh-TW" dirty="0">
                <a:latin typeface="Calibri" panose="020F0502020204030204" pitchFamily="34" charset="0"/>
                <a:ea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（與提到的情況相關的條件）。</a:t>
            </a:r>
            <a:endParaRPr lang="en-CA"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6640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9;p3">
            <a:extLst>
              <a:ext uri="{FF2B5EF4-FFF2-40B4-BE49-F238E27FC236}">
                <a16:creationId xmlns:a16="http://schemas.microsoft.com/office/drawing/2014/main" id="{FE982306-222B-D8A8-D6BF-7D274BF74765}"/>
              </a:ext>
            </a:extLst>
          </p:cNvPr>
          <p:cNvSpPr txBox="1"/>
          <p:nvPr/>
        </p:nvSpPr>
        <p:spPr>
          <a:xfrm>
            <a:off x="175098" y="171374"/>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dirty="0">
                <a:solidFill>
                  <a:schemeClr val="dk1"/>
                </a:solidFill>
                <a:latin typeface="Calibri"/>
                <a:ea typeface="Calibri"/>
                <a:cs typeface="Calibri"/>
                <a:sym typeface="Calibri"/>
              </a:rPr>
              <a:t>How do you want to achieve your dream</a:t>
            </a:r>
            <a:r>
              <a:rPr lang="en-CA" b="1" i="0" u="none" strike="noStrike" cap="none" dirty="0">
                <a:solidFill>
                  <a:schemeClr val="dk1"/>
                </a:solidFill>
                <a:latin typeface="Calibri"/>
                <a:ea typeface="Calibri"/>
                <a:cs typeface="Calibri"/>
                <a:sym typeface="Calibri"/>
              </a:rPr>
              <a:t>?</a:t>
            </a: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We will use ChatGPT to plan your journey </a:t>
            </a:r>
            <a:r>
              <a:rPr lang="en-CA" b="0" i="0" u="none" strike="noStrike" cap="none" dirty="0">
                <a:solidFill>
                  <a:srgbClr val="7F7F7F"/>
                </a:solidFill>
                <a:latin typeface="Calibri"/>
                <a:ea typeface="Calibri"/>
                <a:cs typeface="Calibri"/>
                <a:sym typeface="Calibri"/>
              </a:rPr>
              <a:t>– one by one </a:t>
            </a:r>
            <a:r>
              <a:rPr lang="en-CA" b="0" i="0" u="none" strike="noStrike" cap="none" dirty="0">
                <a:solidFill>
                  <a:srgbClr val="7F7F7F"/>
                </a:solidFill>
                <a:latin typeface="Calibri"/>
                <a:ea typeface="Calibri"/>
                <a:cs typeface="Calibri"/>
                <a:sym typeface="Wingdings" panose="05000000000000000000" pitchFamily="2" charset="2"/>
              </a:rPr>
              <a:t> </a:t>
            </a:r>
            <a:endParaRPr lang="en-CA" sz="1050" b="0" i="0" u="none" strike="noStrike" cap="none" dirty="0">
              <a:solidFill>
                <a:srgbClr val="000000"/>
              </a:solidFill>
              <a:latin typeface="Arial"/>
              <a:ea typeface="Arial"/>
              <a:cs typeface="Arial"/>
              <a:sym typeface="Arial"/>
            </a:endParaRPr>
          </a:p>
        </p:txBody>
      </p:sp>
      <p:pic>
        <p:nvPicPr>
          <p:cNvPr id="2" name="Picture 2" descr="Pikachu | 2048">
            <a:extLst>
              <a:ext uri="{FF2B5EF4-FFF2-40B4-BE49-F238E27FC236}">
                <a16:creationId xmlns:a16="http://schemas.microsoft.com/office/drawing/2014/main" id="{841889B9-CBFA-627B-5190-6B046DDCA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3732" y="3487861"/>
            <a:ext cx="1113151" cy="1596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9BD8A71A-751C-849A-6CEF-A4CEB3C47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460" y="692609"/>
            <a:ext cx="2655713" cy="26557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8A6D8CB-179E-A41B-E605-49A5E40EC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467" y="692610"/>
            <a:ext cx="2655712" cy="26557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27879E5-77E3-B88A-F578-004436CE7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559" y="2569502"/>
            <a:ext cx="2604108" cy="26041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54A3752D-B1F9-3488-6412-4EF47516A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68" y="2569210"/>
            <a:ext cx="2604109" cy="260410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5CE4E83E-08E1-8DC8-70BE-CB73402488F3}"/>
              </a:ext>
            </a:extLst>
          </p:cNvPr>
          <p:cNvSpPr/>
          <p:nvPr/>
        </p:nvSpPr>
        <p:spPr>
          <a:xfrm>
            <a:off x="646766" y="4708541"/>
            <a:ext cx="1398173" cy="352826"/>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Name</a:t>
            </a:r>
          </a:p>
        </p:txBody>
      </p:sp>
      <p:sp>
        <p:nvSpPr>
          <p:cNvPr id="14" name="Rectangle: Rounded Corners 13">
            <a:extLst>
              <a:ext uri="{FF2B5EF4-FFF2-40B4-BE49-F238E27FC236}">
                <a16:creationId xmlns:a16="http://schemas.microsoft.com/office/drawing/2014/main" id="{E6883B27-5D3D-0570-153C-4978AE5D5BA0}"/>
              </a:ext>
            </a:extLst>
          </p:cNvPr>
          <p:cNvSpPr/>
          <p:nvPr/>
        </p:nvSpPr>
        <p:spPr>
          <a:xfrm>
            <a:off x="1244844" y="727084"/>
            <a:ext cx="1266492" cy="278063"/>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Name</a:t>
            </a:r>
          </a:p>
        </p:txBody>
      </p:sp>
      <p:sp>
        <p:nvSpPr>
          <p:cNvPr id="19" name="Rectangle: Rounded Corners 18">
            <a:extLst>
              <a:ext uri="{FF2B5EF4-FFF2-40B4-BE49-F238E27FC236}">
                <a16:creationId xmlns:a16="http://schemas.microsoft.com/office/drawing/2014/main" id="{90A20FAE-D168-C638-6AFF-38CABBE6B07A}"/>
              </a:ext>
            </a:extLst>
          </p:cNvPr>
          <p:cNvSpPr/>
          <p:nvPr/>
        </p:nvSpPr>
        <p:spPr>
          <a:xfrm>
            <a:off x="4016500" y="4781463"/>
            <a:ext cx="1247223" cy="279904"/>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Name</a:t>
            </a:r>
          </a:p>
        </p:txBody>
      </p:sp>
      <p:sp>
        <p:nvSpPr>
          <p:cNvPr id="20" name="Rectangle: Rounded Corners 19">
            <a:extLst>
              <a:ext uri="{FF2B5EF4-FFF2-40B4-BE49-F238E27FC236}">
                <a16:creationId xmlns:a16="http://schemas.microsoft.com/office/drawing/2014/main" id="{530C16A1-F388-8A49-2A72-11E4271C6BBC}"/>
              </a:ext>
            </a:extLst>
          </p:cNvPr>
          <p:cNvSpPr/>
          <p:nvPr/>
        </p:nvSpPr>
        <p:spPr>
          <a:xfrm>
            <a:off x="4439833" y="826232"/>
            <a:ext cx="1468439" cy="282901"/>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Name</a:t>
            </a:r>
          </a:p>
        </p:txBody>
      </p:sp>
    </p:spTree>
    <p:extLst>
      <p:ext uri="{BB962C8B-B14F-4D97-AF65-F5344CB8AC3E}">
        <p14:creationId xmlns:p14="http://schemas.microsoft.com/office/powerpoint/2010/main" val="3034943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D5BDC"/>
                </a:solidFill>
              </a:rPr>
              <a:t>Your Vocabulary                       </a:t>
            </a:r>
            <a:r>
              <a:rPr lang="en" dirty="0">
                <a:solidFill>
                  <a:schemeClr val="bg1"/>
                </a:solidFill>
              </a:rPr>
              <a:t>Your Dream                         </a:t>
            </a:r>
            <a:r>
              <a:rPr lang="en" dirty="0">
                <a:solidFill>
                  <a:schemeClr val="accent1">
                    <a:lumMod val="75000"/>
                  </a:schemeClr>
                </a:solidFill>
              </a:rPr>
              <a:t>Our Task</a:t>
            </a:r>
            <a:endParaRPr dirty="0">
              <a:solidFill>
                <a:schemeClr val="accent1">
                  <a:lumMod val="75000"/>
                </a:schemeClr>
              </a:solidFill>
            </a:endParaRP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717295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dirty="0">
                <a:solidFill>
                  <a:schemeClr val="dk1"/>
                </a:solidFill>
                <a:latin typeface="Calibri"/>
                <a:ea typeface="Calibri"/>
                <a:cs typeface="Calibri"/>
                <a:sym typeface="Calibri"/>
              </a:rPr>
              <a:t>Steps to realize your dream!</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altLang="ja-JP" dirty="0">
                <a:solidFill>
                  <a:srgbClr val="7F7F7F"/>
                </a:solidFill>
                <a:latin typeface="Calibri"/>
                <a:ea typeface="Calibri"/>
                <a:cs typeface="Calibri"/>
                <a:sym typeface="Calibri"/>
              </a:rPr>
              <a:t>Each of you got one chance, and you must use one vocab we’ve learned </a:t>
            </a:r>
            <a:r>
              <a:rPr lang="en-US" dirty="0">
                <a:solidFill>
                  <a:srgbClr val="7F7F7F"/>
                </a:solidFill>
                <a:latin typeface="Calibri"/>
                <a:ea typeface="Calibri"/>
                <a:cs typeface="Calibri"/>
                <a:sym typeface="Wingdings" panose="05000000000000000000" pitchFamily="2" charset="2"/>
              </a:rPr>
              <a:t></a:t>
            </a:r>
            <a:r>
              <a:rPr lang="en-US" dirty="0">
                <a:solidFill>
                  <a:srgbClr val="7F7F7F"/>
                </a:solidFill>
                <a:latin typeface="Calibri"/>
                <a:ea typeface="Calibri"/>
                <a:cs typeface="Calibri"/>
                <a:sym typeface="Calibri"/>
              </a:rPr>
              <a:t> </a:t>
            </a:r>
            <a:endParaRPr lang="en-US" sz="1050" b="0" i="0" u="none" strike="noStrike" cap="none" dirty="0">
              <a:solidFill>
                <a:srgbClr val="000000"/>
              </a:solidFill>
              <a:latin typeface="Arial"/>
              <a:ea typeface="Arial"/>
              <a:cs typeface="Arial"/>
              <a:sym typeface="Arial"/>
            </a:endParaRPr>
          </a:p>
        </p:txBody>
      </p:sp>
      <p:sp>
        <p:nvSpPr>
          <p:cNvPr id="11" name="Rectangle: Rounded Corners 10">
            <a:extLst>
              <a:ext uri="{FF2B5EF4-FFF2-40B4-BE49-F238E27FC236}">
                <a16:creationId xmlns:a16="http://schemas.microsoft.com/office/drawing/2014/main" id="{89B8BE7D-4962-3DD1-5D0A-B323CA81168E}"/>
              </a:ext>
            </a:extLst>
          </p:cNvPr>
          <p:cNvSpPr/>
          <p:nvPr/>
        </p:nvSpPr>
        <p:spPr>
          <a:xfrm>
            <a:off x="969818" y="1151565"/>
            <a:ext cx="3287449" cy="1286838"/>
          </a:xfrm>
          <a:prstGeom prst="roundRect">
            <a:avLst/>
          </a:prstGeom>
          <a:no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2" name="Rectangle: Rounded Corners 11">
            <a:extLst>
              <a:ext uri="{FF2B5EF4-FFF2-40B4-BE49-F238E27FC236}">
                <a16:creationId xmlns:a16="http://schemas.microsoft.com/office/drawing/2014/main" id="{44F20C44-B7CD-3857-B606-B6CE4211CF15}"/>
              </a:ext>
            </a:extLst>
          </p:cNvPr>
          <p:cNvSpPr/>
          <p:nvPr/>
        </p:nvSpPr>
        <p:spPr>
          <a:xfrm>
            <a:off x="1903127" y="1046498"/>
            <a:ext cx="1420830" cy="142048"/>
          </a:xfrm>
          <a:prstGeom prst="roundRect">
            <a:avLst/>
          </a:prstGeom>
          <a:solidFill>
            <a:srgbClr val="BC000C"/>
          </a:solid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latin typeface="Calibri" panose="020F0502020204030204" pitchFamily="34" charset="0"/>
                <a:ea typeface="Calibri" panose="020F0502020204030204" pitchFamily="34" charset="0"/>
                <a:cs typeface="Calibri" panose="020F0502020204030204" pitchFamily="34" charset="0"/>
              </a:rPr>
              <a:t>Charles Lee</a:t>
            </a:r>
          </a:p>
        </p:txBody>
      </p:sp>
      <p:sp>
        <p:nvSpPr>
          <p:cNvPr id="10" name="Rectangle: Rounded Corners 9">
            <a:extLst>
              <a:ext uri="{FF2B5EF4-FFF2-40B4-BE49-F238E27FC236}">
                <a16:creationId xmlns:a16="http://schemas.microsoft.com/office/drawing/2014/main" id="{4A9CDAF8-FD74-DED9-E2D1-3DB57691029B}"/>
              </a:ext>
            </a:extLst>
          </p:cNvPr>
          <p:cNvSpPr/>
          <p:nvPr/>
        </p:nvSpPr>
        <p:spPr>
          <a:xfrm>
            <a:off x="4812139" y="1151565"/>
            <a:ext cx="3287449" cy="1286838"/>
          </a:xfrm>
          <a:prstGeom prst="roundRect">
            <a:avLst/>
          </a:prstGeom>
          <a:no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4" name="Rectangle: Rounded Corners 13">
            <a:extLst>
              <a:ext uri="{FF2B5EF4-FFF2-40B4-BE49-F238E27FC236}">
                <a16:creationId xmlns:a16="http://schemas.microsoft.com/office/drawing/2014/main" id="{DF8AA5EC-0C1F-19F7-416C-3D1C5C902FAB}"/>
              </a:ext>
            </a:extLst>
          </p:cNvPr>
          <p:cNvSpPr/>
          <p:nvPr/>
        </p:nvSpPr>
        <p:spPr>
          <a:xfrm>
            <a:off x="5745448" y="1046498"/>
            <a:ext cx="1420830" cy="142048"/>
          </a:xfrm>
          <a:prstGeom prst="roundRect">
            <a:avLst/>
          </a:prstGeom>
          <a:solidFill>
            <a:srgbClr val="199700"/>
          </a:solid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latin typeface="Calibri" panose="020F0502020204030204" pitchFamily="34" charset="0"/>
                <a:ea typeface="Calibri" panose="020F0502020204030204" pitchFamily="34" charset="0"/>
                <a:cs typeface="Calibri" panose="020F0502020204030204" pitchFamily="34" charset="0"/>
              </a:rPr>
              <a:t>Tom Lee</a:t>
            </a:r>
          </a:p>
        </p:txBody>
      </p:sp>
      <p:sp>
        <p:nvSpPr>
          <p:cNvPr id="16" name="Rectangle: Rounded Corners 15">
            <a:extLst>
              <a:ext uri="{FF2B5EF4-FFF2-40B4-BE49-F238E27FC236}">
                <a16:creationId xmlns:a16="http://schemas.microsoft.com/office/drawing/2014/main" id="{53CB86BC-C1AF-5ED4-3E60-BF96E3BB84B8}"/>
              </a:ext>
            </a:extLst>
          </p:cNvPr>
          <p:cNvSpPr/>
          <p:nvPr/>
        </p:nvSpPr>
        <p:spPr>
          <a:xfrm>
            <a:off x="4812140" y="2994507"/>
            <a:ext cx="3287448" cy="1286838"/>
          </a:xfrm>
          <a:prstGeom prst="roundRect">
            <a:avLst/>
          </a:prstGeom>
          <a:no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7" name="Rectangle: Rounded Corners 16">
            <a:extLst>
              <a:ext uri="{FF2B5EF4-FFF2-40B4-BE49-F238E27FC236}">
                <a16:creationId xmlns:a16="http://schemas.microsoft.com/office/drawing/2014/main" id="{DA61B44B-DF32-A180-56B1-2A2B3869620F}"/>
              </a:ext>
            </a:extLst>
          </p:cNvPr>
          <p:cNvSpPr/>
          <p:nvPr/>
        </p:nvSpPr>
        <p:spPr>
          <a:xfrm>
            <a:off x="5745448" y="2885368"/>
            <a:ext cx="1420830" cy="142048"/>
          </a:xfrm>
          <a:prstGeom prst="roundRect">
            <a:avLst/>
          </a:prstGeom>
          <a:solidFill>
            <a:srgbClr val="682B0C"/>
          </a:solid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latin typeface="Calibri" panose="020F0502020204030204" pitchFamily="34" charset="0"/>
                <a:ea typeface="Calibri" panose="020F0502020204030204" pitchFamily="34" charset="0"/>
                <a:cs typeface="Calibri" panose="020F0502020204030204" pitchFamily="34" charset="0"/>
              </a:rPr>
              <a:t>Bryant Lee</a:t>
            </a:r>
          </a:p>
        </p:txBody>
      </p:sp>
      <p:sp>
        <p:nvSpPr>
          <p:cNvPr id="19" name="Rectangle: Rounded Corners 18">
            <a:extLst>
              <a:ext uri="{FF2B5EF4-FFF2-40B4-BE49-F238E27FC236}">
                <a16:creationId xmlns:a16="http://schemas.microsoft.com/office/drawing/2014/main" id="{C4C0C4EA-B232-3912-1C5E-2A3F26C672F9}"/>
              </a:ext>
            </a:extLst>
          </p:cNvPr>
          <p:cNvSpPr/>
          <p:nvPr/>
        </p:nvSpPr>
        <p:spPr>
          <a:xfrm>
            <a:off x="969818" y="2994507"/>
            <a:ext cx="3287449" cy="1286838"/>
          </a:xfrm>
          <a:prstGeom prst="roundRect">
            <a:avLst/>
          </a:prstGeom>
          <a:no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20" name="Rectangle: Rounded Corners 19">
            <a:extLst>
              <a:ext uri="{FF2B5EF4-FFF2-40B4-BE49-F238E27FC236}">
                <a16:creationId xmlns:a16="http://schemas.microsoft.com/office/drawing/2014/main" id="{BC8DF1A4-6FFF-962F-F679-54A226677A0E}"/>
              </a:ext>
            </a:extLst>
          </p:cNvPr>
          <p:cNvSpPr/>
          <p:nvPr/>
        </p:nvSpPr>
        <p:spPr>
          <a:xfrm>
            <a:off x="1903127" y="2891024"/>
            <a:ext cx="1420830" cy="142048"/>
          </a:xfrm>
          <a:prstGeom prst="roundRect">
            <a:avLst/>
          </a:prstGeom>
          <a:solidFill>
            <a:srgbClr val="FFADDD"/>
          </a:solid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latin typeface="Calibri" panose="020F0502020204030204" pitchFamily="34" charset="0"/>
                <a:ea typeface="Calibri" panose="020F0502020204030204" pitchFamily="34" charset="0"/>
                <a:cs typeface="Calibri" panose="020F0502020204030204" pitchFamily="34" charset="0"/>
              </a:rPr>
              <a:t>Carrie Ma</a:t>
            </a:r>
          </a:p>
        </p:txBody>
      </p:sp>
      <p:pic>
        <p:nvPicPr>
          <p:cNvPr id="21" name="Picture 2" descr="Mario | Character Profile Wikia | Fandom">
            <a:extLst>
              <a:ext uri="{FF2B5EF4-FFF2-40B4-BE49-F238E27FC236}">
                <a16:creationId xmlns:a16="http://schemas.microsoft.com/office/drawing/2014/main" id="{333E02E1-EE12-24D5-8B5C-DE127213F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1" y="907702"/>
            <a:ext cx="728651" cy="971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rincess Peach - Sonic News Network, the Sonic Wiki">
            <a:extLst>
              <a:ext uri="{FF2B5EF4-FFF2-40B4-BE49-F238E27FC236}">
                <a16:creationId xmlns:a16="http://schemas.microsoft.com/office/drawing/2014/main" id="{8166BAD1-CDFA-9823-9FFC-193CDDC49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97" y="3211461"/>
            <a:ext cx="580398" cy="10552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Donkey Kong - Heroes Wiki">
            <a:extLst>
              <a:ext uri="{FF2B5EF4-FFF2-40B4-BE49-F238E27FC236}">
                <a16:creationId xmlns:a16="http://schemas.microsoft.com/office/drawing/2014/main" id="{3E3BCD4F-9228-34C4-3AF7-27EA2DD7F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7742" y="3304119"/>
            <a:ext cx="866646" cy="977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artoon character of a person in overalls and green hat&#10;&#10;Description automatically generated">
            <a:extLst>
              <a:ext uri="{FF2B5EF4-FFF2-40B4-BE49-F238E27FC236}">
                <a16:creationId xmlns:a16="http://schemas.microsoft.com/office/drawing/2014/main" id="{AF6C405F-0E1B-91BA-E9DB-3918388CC336}"/>
              </a:ext>
            </a:extLst>
          </p:cNvPr>
          <p:cNvPicPr>
            <a:picLocks noChangeAspect="1"/>
          </p:cNvPicPr>
          <p:nvPr/>
        </p:nvPicPr>
        <p:blipFill>
          <a:blip r:embed="rId7"/>
          <a:stretch>
            <a:fillRect/>
          </a:stretch>
        </p:blipFill>
        <p:spPr>
          <a:xfrm>
            <a:off x="7913777" y="899532"/>
            <a:ext cx="652465" cy="896551"/>
          </a:xfrm>
          <a:prstGeom prst="rect">
            <a:avLst/>
          </a:prstGeom>
        </p:spPr>
      </p:pic>
    </p:spTree>
    <p:extLst>
      <p:ext uri="{BB962C8B-B14F-4D97-AF65-F5344CB8AC3E}">
        <p14:creationId xmlns:p14="http://schemas.microsoft.com/office/powerpoint/2010/main" val="1029610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Your Vocabulary                       Your Dream                         </a:t>
            </a:r>
            <a:r>
              <a:rPr lang="en-US" dirty="0">
                <a:solidFill>
                  <a:schemeClr val="bg1"/>
                </a:solidFill>
              </a:rPr>
              <a:t>Our Task</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717295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dirty="0">
                <a:solidFill>
                  <a:schemeClr val="dk1"/>
                </a:solidFill>
                <a:latin typeface="Calibri"/>
                <a:ea typeface="Calibri"/>
                <a:cs typeface="Calibri"/>
                <a:sym typeface="Calibri"/>
              </a:rPr>
              <a:t>T</a:t>
            </a:r>
            <a:r>
              <a:rPr lang="en-US" b="1" i="0" u="none" strike="noStrike" cap="none" dirty="0">
                <a:solidFill>
                  <a:schemeClr val="dk1"/>
                </a:solidFill>
                <a:latin typeface="Calibri"/>
                <a:ea typeface="Calibri"/>
                <a:cs typeface="Calibri"/>
                <a:sym typeface="Calibri"/>
              </a:rPr>
              <a:t>he time is yours. Ask me anything you </a:t>
            </a:r>
            <a:r>
              <a:rPr lang="en-US" b="1" dirty="0">
                <a:solidFill>
                  <a:schemeClr val="dk1"/>
                </a:solidFill>
                <a:latin typeface="Calibri"/>
                <a:ea typeface="Calibri"/>
                <a:cs typeface="Calibri"/>
                <a:sym typeface="Calibri"/>
              </a:rPr>
              <a:t>want to know/my help in pursuing your dream</a:t>
            </a:r>
            <a:endParaRPr lang="en-US"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altLang="ja-JP" dirty="0">
                <a:solidFill>
                  <a:srgbClr val="7F7F7F"/>
                </a:solidFill>
                <a:latin typeface="Calibri"/>
                <a:ea typeface="Calibri"/>
                <a:cs typeface="Calibri"/>
                <a:sym typeface="Calibri"/>
              </a:rPr>
              <a:t>Each of you got one chance, and you must use one vocab we’ve learned </a:t>
            </a:r>
            <a:r>
              <a:rPr lang="en-US" dirty="0">
                <a:solidFill>
                  <a:srgbClr val="7F7F7F"/>
                </a:solidFill>
                <a:latin typeface="Calibri"/>
                <a:ea typeface="Calibri"/>
                <a:cs typeface="Calibri"/>
                <a:sym typeface="Wingdings" panose="05000000000000000000" pitchFamily="2" charset="2"/>
              </a:rPr>
              <a:t></a:t>
            </a:r>
            <a:r>
              <a:rPr lang="en-US" dirty="0">
                <a:solidFill>
                  <a:srgbClr val="7F7F7F"/>
                </a:solidFill>
                <a:latin typeface="Calibri"/>
                <a:ea typeface="Calibri"/>
                <a:cs typeface="Calibri"/>
                <a:sym typeface="Calibri"/>
              </a:rPr>
              <a:t> </a:t>
            </a:r>
            <a:endParaRPr lang="en-US" sz="1050" b="0" i="0" u="none" strike="noStrike" cap="none" dirty="0">
              <a:solidFill>
                <a:srgbClr val="000000"/>
              </a:solidFill>
              <a:latin typeface="Arial"/>
              <a:ea typeface="Arial"/>
              <a:cs typeface="Arial"/>
              <a:sym typeface="Arial"/>
            </a:endParaRPr>
          </a:p>
        </p:txBody>
      </p:sp>
      <p:sp>
        <p:nvSpPr>
          <p:cNvPr id="2" name="Rectangle: Rounded Corners 1">
            <a:extLst>
              <a:ext uri="{FF2B5EF4-FFF2-40B4-BE49-F238E27FC236}">
                <a16:creationId xmlns:a16="http://schemas.microsoft.com/office/drawing/2014/main" id="{7C8CACC9-613B-4263-4F7A-C300E5F2E6A8}"/>
              </a:ext>
            </a:extLst>
          </p:cNvPr>
          <p:cNvSpPr/>
          <p:nvPr/>
        </p:nvSpPr>
        <p:spPr>
          <a:xfrm>
            <a:off x="969818" y="1151565"/>
            <a:ext cx="3287449" cy="1286838"/>
          </a:xfrm>
          <a:prstGeom prst="roundRect">
            <a:avLst/>
          </a:prstGeom>
          <a:no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7" name="Rectangle: Rounded Corners 6">
            <a:extLst>
              <a:ext uri="{FF2B5EF4-FFF2-40B4-BE49-F238E27FC236}">
                <a16:creationId xmlns:a16="http://schemas.microsoft.com/office/drawing/2014/main" id="{FBDC2120-BCEA-4DA5-6046-40EEA1D48A36}"/>
              </a:ext>
            </a:extLst>
          </p:cNvPr>
          <p:cNvSpPr/>
          <p:nvPr/>
        </p:nvSpPr>
        <p:spPr>
          <a:xfrm>
            <a:off x="1903127" y="1046498"/>
            <a:ext cx="1420830" cy="142048"/>
          </a:xfrm>
          <a:prstGeom prst="roundRect">
            <a:avLst/>
          </a:prstGeom>
          <a:solidFill>
            <a:srgbClr val="BC000C"/>
          </a:solid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latin typeface="Calibri" panose="020F0502020204030204" pitchFamily="34" charset="0"/>
                <a:ea typeface="Calibri" panose="020F0502020204030204" pitchFamily="34" charset="0"/>
                <a:cs typeface="Calibri" panose="020F0502020204030204" pitchFamily="34" charset="0"/>
              </a:rPr>
              <a:t>Charles Lee</a:t>
            </a:r>
          </a:p>
        </p:txBody>
      </p:sp>
      <p:sp>
        <p:nvSpPr>
          <p:cNvPr id="8" name="Rectangle: Rounded Corners 7">
            <a:extLst>
              <a:ext uri="{FF2B5EF4-FFF2-40B4-BE49-F238E27FC236}">
                <a16:creationId xmlns:a16="http://schemas.microsoft.com/office/drawing/2014/main" id="{22221EF5-4673-71B9-1047-16CE26C94577}"/>
              </a:ext>
            </a:extLst>
          </p:cNvPr>
          <p:cNvSpPr/>
          <p:nvPr/>
        </p:nvSpPr>
        <p:spPr>
          <a:xfrm>
            <a:off x="4812139" y="1151565"/>
            <a:ext cx="3287449" cy="1286838"/>
          </a:xfrm>
          <a:prstGeom prst="roundRect">
            <a:avLst/>
          </a:prstGeom>
          <a:no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9" name="Rectangle: Rounded Corners 8">
            <a:extLst>
              <a:ext uri="{FF2B5EF4-FFF2-40B4-BE49-F238E27FC236}">
                <a16:creationId xmlns:a16="http://schemas.microsoft.com/office/drawing/2014/main" id="{489D9363-CAF7-D35B-4944-6DD7E02EA464}"/>
              </a:ext>
            </a:extLst>
          </p:cNvPr>
          <p:cNvSpPr/>
          <p:nvPr/>
        </p:nvSpPr>
        <p:spPr>
          <a:xfrm>
            <a:off x="5745448" y="1046498"/>
            <a:ext cx="1420830" cy="142048"/>
          </a:xfrm>
          <a:prstGeom prst="roundRect">
            <a:avLst/>
          </a:prstGeom>
          <a:solidFill>
            <a:srgbClr val="199700"/>
          </a:solid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latin typeface="Calibri" panose="020F0502020204030204" pitchFamily="34" charset="0"/>
                <a:ea typeface="Calibri" panose="020F0502020204030204" pitchFamily="34" charset="0"/>
                <a:cs typeface="Calibri" panose="020F0502020204030204" pitchFamily="34" charset="0"/>
              </a:rPr>
              <a:t>Tom Lee</a:t>
            </a:r>
          </a:p>
        </p:txBody>
      </p:sp>
      <p:sp>
        <p:nvSpPr>
          <p:cNvPr id="13" name="Rectangle: Rounded Corners 12">
            <a:extLst>
              <a:ext uri="{FF2B5EF4-FFF2-40B4-BE49-F238E27FC236}">
                <a16:creationId xmlns:a16="http://schemas.microsoft.com/office/drawing/2014/main" id="{D2A12F87-A2CC-6E6B-F1F2-AA711CC026FF}"/>
              </a:ext>
            </a:extLst>
          </p:cNvPr>
          <p:cNvSpPr/>
          <p:nvPr/>
        </p:nvSpPr>
        <p:spPr>
          <a:xfrm>
            <a:off x="4812140" y="2994507"/>
            <a:ext cx="3287448" cy="1286838"/>
          </a:xfrm>
          <a:prstGeom prst="roundRect">
            <a:avLst/>
          </a:prstGeom>
          <a:no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5" name="Rectangle: Rounded Corners 14">
            <a:extLst>
              <a:ext uri="{FF2B5EF4-FFF2-40B4-BE49-F238E27FC236}">
                <a16:creationId xmlns:a16="http://schemas.microsoft.com/office/drawing/2014/main" id="{8BD1B415-AB96-04C6-EAAF-0DBAF66B729F}"/>
              </a:ext>
            </a:extLst>
          </p:cNvPr>
          <p:cNvSpPr/>
          <p:nvPr/>
        </p:nvSpPr>
        <p:spPr>
          <a:xfrm>
            <a:off x="5745448" y="2885368"/>
            <a:ext cx="1420830" cy="142048"/>
          </a:xfrm>
          <a:prstGeom prst="roundRect">
            <a:avLst/>
          </a:prstGeom>
          <a:solidFill>
            <a:srgbClr val="682B0C"/>
          </a:solid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latin typeface="Calibri" panose="020F0502020204030204" pitchFamily="34" charset="0"/>
                <a:ea typeface="Calibri" panose="020F0502020204030204" pitchFamily="34" charset="0"/>
                <a:cs typeface="Calibri" panose="020F0502020204030204" pitchFamily="34" charset="0"/>
              </a:rPr>
              <a:t>Bryant Lee</a:t>
            </a:r>
          </a:p>
        </p:txBody>
      </p:sp>
      <p:sp>
        <p:nvSpPr>
          <p:cNvPr id="18" name="Rectangle: Rounded Corners 17">
            <a:extLst>
              <a:ext uri="{FF2B5EF4-FFF2-40B4-BE49-F238E27FC236}">
                <a16:creationId xmlns:a16="http://schemas.microsoft.com/office/drawing/2014/main" id="{C7D15AD0-6FBD-6D2B-4C4F-B894018873BE}"/>
              </a:ext>
            </a:extLst>
          </p:cNvPr>
          <p:cNvSpPr/>
          <p:nvPr/>
        </p:nvSpPr>
        <p:spPr>
          <a:xfrm>
            <a:off x="969818" y="2994507"/>
            <a:ext cx="3287449" cy="1286838"/>
          </a:xfrm>
          <a:prstGeom prst="roundRect">
            <a:avLst/>
          </a:prstGeom>
          <a:no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25" name="Rectangle: Rounded Corners 24">
            <a:extLst>
              <a:ext uri="{FF2B5EF4-FFF2-40B4-BE49-F238E27FC236}">
                <a16:creationId xmlns:a16="http://schemas.microsoft.com/office/drawing/2014/main" id="{B7FDF14C-7670-10A5-86A5-B1D6C96E98C7}"/>
              </a:ext>
            </a:extLst>
          </p:cNvPr>
          <p:cNvSpPr/>
          <p:nvPr/>
        </p:nvSpPr>
        <p:spPr>
          <a:xfrm>
            <a:off x="1903127" y="2891024"/>
            <a:ext cx="1420830" cy="142048"/>
          </a:xfrm>
          <a:prstGeom prst="roundRect">
            <a:avLst/>
          </a:prstGeom>
          <a:solidFill>
            <a:srgbClr val="FFADDD"/>
          </a:solid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latin typeface="Calibri" panose="020F0502020204030204" pitchFamily="34" charset="0"/>
                <a:ea typeface="Calibri" panose="020F0502020204030204" pitchFamily="34" charset="0"/>
                <a:cs typeface="Calibri" panose="020F0502020204030204" pitchFamily="34" charset="0"/>
              </a:rPr>
              <a:t>Carrie Ma</a:t>
            </a:r>
          </a:p>
        </p:txBody>
      </p:sp>
      <p:pic>
        <p:nvPicPr>
          <p:cNvPr id="26" name="Picture 2" descr="Mario | Character Profile Wikia | Fandom">
            <a:extLst>
              <a:ext uri="{FF2B5EF4-FFF2-40B4-BE49-F238E27FC236}">
                <a16:creationId xmlns:a16="http://schemas.microsoft.com/office/drawing/2014/main" id="{8F0BF89B-BC53-29B5-667B-D10607DA5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1" y="907702"/>
            <a:ext cx="728651" cy="9715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Princess Peach - Sonic News Network, the Sonic Wiki">
            <a:extLst>
              <a:ext uri="{FF2B5EF4-FFF2-40B4-BE49-F238E27FC236}">
                <a16:creationId xmlns:a16="http://schemas.microsoft.com/office/drawing/2014/main" id="{AEFBE624-B59C-A32A-9FEB-9A9525D1C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97" y="3211461"/>
            <a:ext cx="580398" cy="105527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Donkey Kong - Heroes Wiki">
            <a:extLst>
              <a:ext uri="{FF2B5EF4-FFF2-40B4-BE49-F238E27FC236}">
                <a16:creationId xmlns:a16="http://schemas.microsoft.com/office/drawing/2014/main" id="{C4A6E1B2-64C7-5B4E-CBB6-F290DBB159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7742" y="3304119"/>
            <a:ext cx="866646" cy="97722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cartoon character of a person in overalls and green hat&#10;&#10;Description automatically generated">
            <a:extLst>
              <a:ext uri="{FF2B5EF4-FFF2-40B4-BE49-F238E27FC236}">
                <a16:creationId xmlns:a16="http://schemas.microsoft.com/office/drawing/2014/main" id="{960CBEB8-975A-6D18-60FF-D2BC7813DDF0}"/>
              </a:ext>
            </a:extLst>
          </p:cNvPr>
          <p:cNvPicPr>
            <a:picLocks noChangeAspect="1"/>
          </p:cNvPicPr>
          <p:nvPr/>
        </p:nvPicPr>
        <p:blipFill>
          <a:blip r:embed="rId7"/>
          <a:stretch>
            <a:fillRect/>
          </a:stretch>
        </p:blipFill>
        <p:spPr>
          <a:xfrm>
            <a:off x="7913777" y="899532"/>
            <a:ext cx="652465" cy="896551"/>
          </a:xfrm>
          <a:prstGeom prst="rect">
            <a:avLst/>
          </a:prstGeom>
        </p:spPr>
      </p:pic>
    </p:spTree>
    <p:extLst>
      <p:ext uri="{BB962C8B-B14F-4D97-AF65-F5344CB8AC3E}">
        <p14:creationId xmlns:p14="http://schemas.microsoft.com/office/powerpoint/2010/main" val="17370133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8434" name="Picture 2" descr="Ash Ketchum Wins World Championship (2022) - Videogamer">
            <a:extLst>
              <a:ext uri="{FF2B5EF4-FFF2-40B4-BE49-F238E27FC236}">
                <a16:creationId xmlns:a16="http://schemas.microsoft.com/office/drawing/2014/main" id="{FE4A2C07-3E26-C5F3-011C-CC9BA7060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01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280A65-19C8-C927-E208-360E09E80A07}"/>
              </a:ext>
            </a:extLst>
          </p:cNvPr>
          <p:cNvSpPr/>
          <p:nvPr/>
        </p:nvSpPr>
        <p:spPr>
          <a:xfrm>
            <a:off x="0" y="1571449"/>
            <a:ext cx="9144000" cy="1697389"/>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46D0E21D-7DB6-9135-E369-3BA81DCB262A}"/>
              </a:ext>
            </a:extLst>
          </p:cNvPr>
          <p:cNvSpPr txBox="1"/>
          <p:nvPr/>
        </p:nvSpPr>
        <p:spPr>
          <a:xfrm>
            <a:off x="235443" y="1872206"/>
            <a:ext cx="8809999" cy="1200329"/>
          </a:xfrm>
          <a:prstGeom prst="rect">
            <a:avLst/>
          </a:prstGeom>
          <a:noFill/>
        </p:spPr>
        <p:txBody>
          <a:bodyPr wrap="square" rtlCol="0">
            <a:spAutoFit/>
          </a:bodyPr>
          <a:lstStyle/>
          <a:p>
            <a:pPr algn="ctr"/>
            <a:r>
              <a:rPr lang="en-US" sz="1800" b="0" i="0" dirty="0">
                <a:solidFill>
                  <a:schemeClr val="bg1"/>
                </a:solidFill>
                <a:effectLst/>
                <a:latin typeface="Merriweather" panose="020F0502020204030204" pitchFamily="2" charset="0"/>
              </a:rPr>
              <a:t>You can do it!</a:t>
            </a:r>
          </a:p>
          <a:p>
            <a:pPr algn="l"/>
            <a:endParaRPr lang="en-US" sz="1800" b="0" i="0" dirty="0">
              <a:solidFill>
                <a:schemeClr val="bg1"/>
              </a:solidFill>
              <a:effectLst/>
              <a:latin typeface="Merriweather" panose="020F0502020204030204" pitchFamily="2" charset="0"/>
            </a:endParaRPr>
          </a:p>
          <a:p>
            <a:pPr algn="ctr"/>
            <a:r>
              <a:rPr lang="en-US" sz="1800" dirty="0">
                <a:solidFill>
                  <a:schemeClr val="bg1"/>
                </a:solidFill>
                <a:latin typeface="Merriweather" panose="020F0502020204030204" pitchFamily="2" charset="0"/>
              </a:rPr>
              <a:t>Believe in Yourselves and All the Best!</a:t>
            </a:r>
            <a:endParaRPr lang="en-US" sz="1800" b="0" i="0" dirty="0">
              <a:solidFill>
                <a:schemeClr val="bg1"/>
              </a:solidFill>
              <a:effectLst/>
              <a:latin typeface="Merriweather" panose="020F0502020204030204" pitchFamily="2" charset="0"/>
            </a:endParaRPr>
          </a:p>
          <a:p>
            <a:pPr algn="r"/>
            <a:r>
              <a:rPr lang="en-US" sz="1800" b="0" i="0" dirty="0">
                <a:solidFill>
                  <a:schemeClr val="bg1"/>
                </a:solidFill>
                <a:effectLst/>
                <a:latin typeface="Merriweather" panose="020F0502020204030204" pitchFamily="2" charset="0"/>
              </a:rPr>
              <a:t>― </a:t>
            </a:r>
            <a:r>
              <a:rPr lang="en-US" sz="1800" b="1" i="0" dirty="0">
                <a:solidFill>
                  <a:schemeClr val="bg1"/>
                </a:solidFill>
                <a:effectLst/>
                <a:latin typeface="Lato" panose="020F0502020204030203" pitchFamily="34" charset="0"/>
              </a:rPr>
              <a:t>KK, </a:t>
            </a:r>
            <a:r>
              <a:rPr lang="en-US" sz="1800" b="1" dirty="0">
                <a:solidFill>
                  <a:schemeClr val="bg1"/>
                </a:solidFill>
                <a:latin typeface="Lato" panose="020F0502020204030203" pitchFamily="34" charset="0"/>
              </a:rPr>
              <a:t>Your Tutor</a:t>
            </a:r>
            <a:endParaRPr lang="en-CA" sz="1100" b="1" dirty="0">
              <a:solidFill>
                <a:schemeClr val="bg1"/>
              </a:solidFill>
              <a:effectLst>
                <a:outerShdw blurRad="38100" dist="38100" dir="2700000" algn="tl">
                  <a:srgbClr val="000000">
                    <a:alpha val="43137"/>
                  </a:srgbClr>
                </a:outerShdw>
              </a:effectLst>
            </a:endParaRPr>
          </a:p>
        </p:txBody>
      </p:sp>
      <p:pic>
        <p:nvPicPr>
          <p:cNvPr id="5" name="Google Shape;94;p1">
            <a:extLst>
              <a:ext uri="{FF2B5EF4-FFF2-40B4-BE49-F238E27FC236}">
                <a16:creationId xmlns:a16="http://schemas.microsoft.com/office/drawing/2014/main" id="{DFB68C96-7919-0A8E-8DD8-553CEA10EB9D}"/>
              </a:ext>
            </a:extLst>
          </p:cNvPr>
          <p:cNvPicPr preferRelativeResize="0"/>
          <p:nvPr/>
        </p:nvPicPr>
        <p:blipFill rotWithShape="1">
          <a:blip r:embed="rId4"/>
          <a:srcRect/>
          <a:stretch/>
        </p:blipFill>
        <p:spPr>
          <a:xfrm>
            <a:off x="7383936" y="3482119"/>
            <a:ext cx="1140900" cy="1140900"/>
          </a:xfrm>
          <a:prstGeom prst="ellipse">
            <a:avLst/>
          </a:prstGeom>
          <a:noFill/>
          <a:ln w="63500" cap="rnd" cmpd="sng">
            <a:solidFill>
              <a:srgbClr val="000000"/>
            </a:solidFill>
            <a:prstDash val="solid"/>
            <a:round/>
            <a:headEnd type="none" w="sm" len="sm"/>
            <a:tailEnd type="none" w="sm" len="sm"/>
          </a:ln>
          <a:effectLst>
            <a:outerShdw blurRad="381000" dist="292100" dir="5400000" sx="-80000" sy="-18000" rotWithShape="0">
              <a:srgbClr val="000000">
                <a:alpha val="20392"/>
              </a:srgbClr>
            </a:outerShdw>
          </a:effectLst>
        </p:spPr>
      </p:pic>
    </p:spTree>
    <p:extLst>
      <p:ext uri="{BB962C8B-B14F-4D97-AF65-F5344CB8AC3E}">
        <p14:creationId xmlns:p14="http://schemas.microsoft.com/office/powerpoint/2010/main" val="59693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Introduction  </a:t>
            </a:r>
            <a:r>
              <a:rPr lang="en-US" dirty="0">
                <a:solidFill>
                  <a:schemeClr val="lt1"/>
                </a:solidFill>
              </a:rPr>
              <a:t>         </a:t>
            </a:r>
            <a:r>
              <a:rPr lang="en-US" dirty="0">
                <a:solidFill>
                  <a:srgbClr val="0D5BDC"/>
                </a:solidFill>
              </a:rPr>
              <a:t>Data Analysis           </a:t>
            </a:r>
            <a:r>
              <a:rPr lang="en-US" dirty="0">
                <a:solidFill>
                  <a:schemeClr val="bg1"/>
                </a:solidFill>
              </a:rPr>
              <a:t>Use-Case</a:t>
            </a:r>
            <a:r>
              <a:rPr lang="en-US" dirty="0">
                <a:solidFill>
                  <a:schemeClr val="accent1">
                    <a:lumMod val="75000"/>
                  </a:schemeClr>
                </a:solidFill>
              </a:rPr>
              <a:t>           Vocabulary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a:buSzPts val="2000"/>
            </a:pPr>
            <a:r>
              <a:rPr lang="en-CA" b="1" i="0" u="none" strike="noStrike" cap="none" dirty="0">
                <a:solidFill>
                  <a:schemeClr val="dk1"/>
                </a:solidFill>
                <a:latin typeface="Calibri"/>
                <a:ea typeface="Calibri"/>
                <a:cs typeface="Calibri"/>
                <a:sym typeface="Calibri"/>
              </a:rPr>
              <a:t>Let’s have fun</a:t>
            </a:r>
            <a:r>
              <a:rPr lang="en-CA" sz="1050" dirty="0">
                <a:ea typeface="Calibri"/>
              </a:rPr>
              <a:t>! </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Anyone played Mario Kart before?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sp>
        <p:nvSpPr>
          <p:cNvPr id="12" name="Rectangle: Rounded Corners 11">
            <a:extLst>
              <a:ext uri="{FF2B5EF4-FFF2-40B4-BE49-F238E27FC236}">
                <a16:creationId xmlns:a16="http://schemas.microsoft.com/office/drawing/2014/main" id="{AC15452C-0928-ECE7-FC7C-25A8E92BC2E3}"/>
              </a:ext>
            </a:extLst>
          </p:cNvPr>
          <p:cNvSpPr/>
          <p:nvPr/>
        </p:nvSpPr>
        <p:spPr>
          <a:xfrm>
            <a:off x="2157573" y="884235"/>
            <a:ext cx="4193702" cy="285918"/>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Start by selecting your character!</a:t>
            </a:r>
          </a:p>
        </p:txBody>
      </p:sp>
      <p:pic>
        <p:nvPicPr>
          <p:cNvPr id="1028" name="Picture 4" descr="Mario Kart 8 Deluxe | Mario Wiki | FANDOM powered by Wikia">
            <a:extLst>
              <a:ext uri="{FF2B5EF4-FFF2-40B4-BE49-F238E27FC236}">
                <a16:creationId xmlns:a16="http://schemas.microsoft.com/office/drawing/2014/main" id="{933F02A7-1B3F-DDD0-15D2-403D38578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025" y="1283443"/>
            <a:ext cx="5944797" cy="3331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971A9F4-996F-55CA-0BBC-0DDB6E2D8D99}"/>
              </a:ext>
            </a:extLst>
          </p:cNvPr>
          <p:cNvSpPr/>
          <p:nvPr/>
        </p:nvSpPr>
        <p:spPr>
          <a:xfrm>
            <a:off x="5283788" y="1111098"/>
            <a:ext cx="1540452" cy="2335489"/>
          </a:xfrm>
          <a:prstGeom prst="roundRect">
            <a:avLst/>
          </a:prstGeom>
          <a:no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4" name="Rectangle: Rounded Corners 13">
            <a:extLst>
              <a:ext uri="{FF2B5EF4-FFF2-40B4-BE49-F238E27FC236}">
                <a16:creationId xmlns:a16="http://schemas.microsoft.com/office/drawing/2014/main" id="{0B71396F-2123-188A-78D4-F88D8E914E22}"/>
              </a:ext>
            </a:extLst>
          </p:cNvPr>
          <p:cNvSpPr/>
          <p:nvPr/>
        </p:nvSpPr>
        <p:spPr>
          <a:xfrm>
            <a:off x="5409468" y="3753068"/>
            <a:ext cx="1232209" cy="339164"/>
          </a:xfrm>
          <a:prstGeom prst="roundRect">
            <a:avLst/>
          </a:prstGeom>
          <a:solidFill>
            <a:srgbClr val="FFADDD"/>
          </a:solidFill>
          <a:ln>
            <a:solidFill>
              <a:srgbClr val="FFAD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Peach</a:t>
            </a:r>
          </a:p>
        </p:txBody>
      </p:sp>
      <p:pic>
        <p:nvPicPr>
          <p:cNvPr id="59" name="Google Shape;59;p14"/>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sp>
        <p:nvSpPr>
          <p:cNvPr id="60" name="Google Shape;60;p14"/>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Introduction  </a:t>
            </a:r>
            <a:r>
              <a:rPr lang="en-US" dirty="0">
                <a:solidFill>
                  <a:schemeClr val="lt1"/>
                </a:solidFill>
              </a:rPr>
              <a:t>         </a:t>
            </a:r>
            <a:r>
              <a:rPr lang="en-US" dirty="0">
                <a:solidFill>
                  <a:srgbClr val="0D5BDC"/>
                </a:solidFill>
              </a:rPr>
              <a:t>Data Analysis           </a:t>
            </a:r>
            <a:r>
              <a:rPr lang="en-US" dirty="0">
                <a:solidFill>
                  <a:schemeClr val="bg1"/>
                </a:solidFill>
              </a:rPr>
              <a:t>Use-Case</a:t>
            </a:r>
            <a:r>
              <a:rPr lang="en-US" dirty="0">
                <a:solidFill>
                  <a:schemeClr val="accent1">
                    <a:lumMod val="75000"/>
                  </a:schemeClr>
                </a:solidFill>
              </a:rPr>
              <a:t>           Vocabulary           Reflection</a:t>
            </a:r>
          </a:p>
        </p:txBody>
      </p:sp>
      <p:cxnSp>
        <p:nvCxnSpPr>
          <p:cNvPr id="61" name="Google Shape;61;p14"/>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3" name="Google Shape;109;p3">
            <a:extLst>
              <a:ext uri="{FF2B5EF4-FFF2-40B4-BE49-F238E27FC236}">
                <a16:creationId xmlns:a16="http://schemas.microsoft.com/office/drawing/2014/main" id="{423273FF-B8AF-802F-2512-AAC1674984CF}"/>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i="0" u="none" strike="noStrike" cap="none" dirty="0">
                <a:solidFill>
                  <a:schemeClr val="dk1"/>
                </a:solidFill>
                <a:latin typeface="Calibri"/>
                <a:ea typeface="Calibri"/>
                <a:cs typeface="Calibri"/>
                <a:sym typeface="Calibri"/>
              </a:rPr>
              <a:t>Let’s have fun</a:t>
            </a:r>
            <a:endParaRPr sz="10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CA" b="0" i="0" u="none" strike="noStrike" cap="none" dirty="0">
                <a:solidFill>
                  <a:srgbClr val="7F7F7F"/>
                </a:solidFill>
                <a:latin typeface="Calibri"/>
                <a:ea typeface="Calibri"/>
                <a:cs typeface="Calibri"/>
                <a:sym typeface="Calibri"/>
              </a:rPr>
              <a:t>Choose your favourite character for Mario Kart</a:t>
            </a:r>
            <a:endParaRPr sz="1050" b="0" i="0" u="none" strike="noStrike" cap="none" dirty="0">
              <a:solidFill>
                <a:srgbClr val="000000"/>
              </a:solidFill>
              <a:latin typeface="Arial"/>
              <a:ea typeface="Arial"/>
              <a:cs typeface="Arial"/>
              <a:sym typeface="Arial"/>
            </a:endParaRPr>
          </a:p>
        </p:txBody>
      </p:sp>
      <p:pic>
        <p:nvPicPr>
          <p:cNvPr id="2" name="Picture 2" descr="Mario | Character Profile Wikia | Fandom">
            <a:extLst>
              <a:ext uri="{FF2B5EF4-FFF2-40B4-BE49-F238E27FC236}">
                <a16:creationId xmlns:a16="http://schemas.microsoft.com/office/drawing/2014/main" id="{2418D27B-E182-755B-A184-A4E319CCA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54" y="1199839"/>
            <a:ext cx="1540452" cy="20539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Yoshi - Video Games Fanon Wiki">
            <a:extLst>
              <a:ext uri="{FF2B5EF4-FFF2-40B4-BE49-F238E27FC236}">
                <a16:creationId xmlns:a16="http://schemas.microsoft.com/office/drawing/2014/main" id="{A00B976C-2D45-D820-3531-30438EE6EC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3529" y="1199840"/>
            <a:ext cx="1410730" cy="20539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incess Peach - Sonic News Network, the Sonic Wiki">
            <a:extLst>
              <a:ext uri="{FF2B5EF4-FFF2-40B4-BE49-F238E27FC236}">
                <a16:creationId xmlns:a16="http://schemas.microsoft.com/office/drawing/2014/main" id="{67A4CD1F-DC07-9B39-FBDA-B7027D18BA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0741" y="1199840"/>
            <a:ext cx="1129664" cy="20539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nkey Kong - Heroes Wiki">
            <a:extLst>
              <a:ext uri="{FF2B5EF4-FFF2-40B4-BE49-F238E27FC236}">
                <a16:creationId xmlns:a16="http://schemas.microsoft.com/office/drawing/2014/main" id="{BF6D87BC-8ED3-4EE0-FDA7-E84DA4E8F9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141" y="1199838"/>
            <a:ext cx="1821518" cy="20539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037D4D3F-D44F-F979-F9AC-F2E189D10D76}"/>
              </a:ext>
            </a:extLst>
          </p:cNvPr>
          <p:cNvSpPr/>
          <p:nvPr/>
        </p:nvSpPr>
        <p:spPr>
          <a:xfrm>
            <a:off x="176554" y="1115713"/>
            <a:ext cx="1540452" cy="2335489"/>
          </a:xfrm>
          <a:prstGeom prst="roundRect">
            <a:avLst/>
          </a:prstGeom>
          <a:no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6" name="Rectangle: Rounded Corners 5">
            <a:extLst>
              <a:ext uri="{FF2B5EF4-FFF2-40B4-BE49-F238E27FC236}">
                <a16:creationId xmlns:a16="http://schemas.microsoft.com/office/drawing/2014/main" id="{79D77945-EA2B-F9DE-B478-B8FB92F102D6}"/>
              </a:ext>
            </a:extLst>
          </p:cNvPr>
          <p:cNvSpPr/>
          <p:nvPr/>
        </p:nvSpPr>
        <p:spPr>
          <a:xfrm>
            <a:off x="296176" y="3757683"/>
            <a:ext cx="1232209" cy="339164"/>
          </a:xfrm>
          <a:prstGeom prst="roundRect">
            <a:avLst/>
          </a:prstGeom>
          <a:solidFill>
            <a:srgbClr val="BC000C"/>
          </a:solidFill>
          <a:ln>
            <a:solidFill>
              <a:srgbClr val="BC00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Mario</a:t>
            </a:r>
          </a:p>
        </p:txBody>
      </p:sp>
      <p:sp>
        <p:nvSpPr>
          <p:cNvPr id="7" name="Rectangle: Rounded Corners 6">
            <a:extLst>
              <a:ext uri="{FF2B5EF4-FFF2-40B4-BE49-F238E27FC236}">
                <a16:creationId xmlns:a16="http://schemas.microsoft.com/office/drawing/2014/main" id="{E295CBF8-2CA4-D4CB-D17E-E74A2F5F8400}"/>
              </a:ext>
            </a:extLst>
          </p:cNvPr>
          <p:cNvSpPr/>
          <p:nvPr/>
        </p:nvSpPr>
        <p:spPr>
          <a:xfrm>
            <a:off x="3556980" y="1111098"/>
            <a:ext cx="1540452" cy="2335489"/>
          </a:xfrm>
          <a:prstGeom prst="roundRect">
            <a:avLst/>
          </a:prstGeom>
          <a:noFill/>
          <a:ln>
            <a:solidFill>
              <a:srgbClr val="64CA4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8" name="Rectangle: Rounded Corners 7">
            <a:extLst>
              <a:ext uri="{FF2B5EF4-FFF2-40B4-BE49-F238E27FC236}">
                <a16:creationId xmlns:a16="http://schemas.microsoft.com/office/drawing/2014/main" id="{9408F902-DF9E-8508-8A35-A008E769FE65}"/>
              </a:ext>
            </a:extLst>
          </p:cNvPr>
          <p:cNvSpPr/>
          <p:nvPr/>
        </p:nvSpPr>
        <p:spPr>
          <a:xfrm>
            <a:off x="3676602" y="3753068"/>
            <a:ext cx="1232209" cy="339164"/>
          </a:xfrm>
          <a:prstGeom prst="roundRect">
            <a:avLst/>
          </a:prstGeom>
          <a:solidFill>
            <a:srgbClr val="64CA42"/>
          </a:solidFill>
          <a:ln>
            <a:solidFill>
              <a:srgbClr val="64CA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Yoshi</a:t>
            </a:r>
          </a:p>
        </p:txBody>
      </p:sp>
      <p:sp>
        <p:nvSpPr>
          <p:cNvPr id="11" name="Rectangle: Rounded Corners 10">
            <a:extLst>
              <a:ext uri="{FF2B5EF4-FFF2-40B4-BE49-F238E27FC236}">
                <a16:creationId xmlns:a16="http://schemas.microsoft.com/office/drawing/2014/main" id="{875C0E1E-B512-48C7-2BD0-0B8615A49454}"/>
              </a:ext>
            </a:extLst>
          </p:cNvPr>
          <p:cNvSpPr/>
          <p:nvPr/>
        </p:nvSpPr>
        <p:spPr>
          <a:xfrm>
            <a:off x="6959865" y="1111100"/>
            <a:ext cx="2057602" cy="2335489"/>
          </a:xfrm>
          <a:prstGeom prst="roundRect">
            <a:avLst/>
          </a:prstGeom>
          <a:no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2" name="Rectangle: Rounded Corners 11">
            <a:extLst>
              <a:ext uri="{FF2B5EF4-FFF2-40B4-BE49-F238E27FC236}">
                <a16:creationId xmlns:a16="http://schemas.microsoft.com/office/drawing/2014/main" id="{B4304FB8-153A-2FD9-9344-09B14421050E}"/>
              </a:ext>
            </a:extLst>
          </p:cNvPr>
          <p:cNvSpPr/>
          <p:nvPr/>
        </p:nvSpPr>
        <p:spPr>
          <a:xfrm>
            <a:off x="7255533" y="3753068"/>
            <a:ext cx="1548000" cy="339164"/>
          </a:xfrm>
          <a:prstGeom prst="roundRect">
            <a:avLst/>
          </a:prstGeom>
          <a:solidFill>
            <a:srgbClr val="682B0C"/>
          </a:solidFill>
          <a:ln>
            <a:solidFill>
              <a:srgbClr val="682B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Donkey Kong</a:t>
            </a:r>
          </a:p>
        </p:txBody>
      </p:sp>
      <p:sp>
        <p:nvSpPr>
          <p:cNvPr id="9" name="Rectangle: Rounded Corners 8">
            <a:extLst>
              <a:ext uri="{FF2B5EF4-FFF2-40B4-BE49-F238E27FC236}">
                <a16:creationId xmlns:a16="http://schemas.microsoft.com/office/drawing/2014/main" id="{77351DE3-A9F9-BA22-0184-BE7AB1AF7C12}"/>
              </a:ext>
            </a:extLst>
          </p:cNvPr>
          <p:cNvSpPr/>
          <p:nvPr/>
        </p:nvSpPr>
        <p:spPr>
          <a:xfrm>
            <a:off x="1827610" y="1111098"/>
            <a:ext cx="1540452" cy="2335489"/>
          </a:xfrm>
          <a:prstGeom prst="roundRect">
            <a:avLst/>
          </a:prstGeom>
          <a:no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CA" dirty="0">
              <a:solidFill>
                <a:schemeClr val="tx1"/>
              </a:solidFill>
            </a:endParaRPr>
          </a:p>
        </p:txBody>
      </p:sp>
      <p:sp>
        <p:nvSpPr>
          <p:cNvPr id="10" name="Rectangle: Rounded Corners 9">
            <a:extLst>
              <a:ext uri="{FF2B5EF4-FFF2-40B4-BE49-F238E27FC236}">
                <a16:creationId xmlns:a16="http://schemas.microsoft.com/office/drawing/2014/main" id="{17905569-8D9E-CEA3-140E-9F53DBF5CF90}"/>
              </a:ext>
            </a:extLst>
          </p:cNvPr>
          <p:cNvSpPr/>
          <p:nvPr/>
        </p:nvSpPr>
        <p:spPr>
          <a:xfrm>
            <a:off x="1947232" y="3753068"/>
            <a:ext cx="1232209" cy="339164"/>
          </a:xfrm>
          <a:prstGeom prst="roundRect">
            <a:avLst/>
          </a:prstGeom>
          <a:solidFill>
            <a:srgbClr val="199700"/>
          </a:solidFill>
          <a:ln>
            <a:solidFill>
              <a:srgbClr val="199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b="1" dirty="0">
                <a:latin typeface="Calibri" panose="020F0502020204030204" pitchFamily="34" charset="0"/>
                <a:ea typeface="Calibri" panose="020F0502020204030204" pitchFamily="34" charset="0"/>
                <a:cs typeface="Calibri" panose="020F0502020204030204" pitchFamily="34" charset="0"/>
              </a:rPr>
              <a:t>Luigi</a:t>
            </a:r>
          </a:p>
        </p:txBody>
      </p:sp>
      <p:pic>
        <p:nvPicPr>
          <p:cNvPr id="16" name="Picture 15" descr="A cartoon character of a person&#10;&#10;Description automatically generated">
            <a:extLst>
              <a:ext uri="{FF2B5EF4-FFF2-40B4-BE49-F238E27FC236}">
                <a16:creationId xmlns:a16="http://schemas.microsoft.com/office/drawing/2014/main" id="{0568964F-DFCA-28E5-08E1-020C0EB14914}"/>
              </a:ext>
            </a:extLst>
          </p:cNvPr>
          <p:cNvPicPr>
            <a:picLocks noChangeAspect="1"/>
          </p:cNvPicPr>
          <p:nvPr/>
        </p:nvPicPr>
        <p:blipFill>
          <a:blip r:embed="rId8"/>
          <a:stretch>
            <a:fillRect/>
          </a:stretch>
        </p:blipFill>
        <p:spPr>
          <a:xfrm>
            <a:off x="2054651" y="1343187"/>
            <a:ext cx="1124790" cy="1946916"/>
          </a:xfrm>
          <a:prstGeom prst="rect">
            <a:avLst/>
          </a:prstGeom>
        </p:spPr>
      </p:pic>
    </p:spTree>
    <p:extLst>
      <p:ext uri="{BB962C8B-B14F-4D97-AF65-F5344CB8AC3E}">
        <p14:creationId xmlns:p14="http://schemas.microsoft.com/office/powerpoint/2010/main" val="41457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Google Shape;66;p15">
            <a:extLst>
              <a:ext uri="{FF2B5EF4-FFF2-40B4-BE49-F238E27FC236}">
                <a16:creationId xmlns:a16="http://schemas.microsoft.com/office/drawing/2014/main" id="{A1CA7107-C5EA-7030-8A7A-45F1D9E1B062}"/>
              </a:ext>
            </a:extLst>
          </p:cNvPr>
          <p:cNvPicPr preferRelativeResize="0"/>
          <p:nvPr/>
        </p:nvPicPr>
        <p:blipFill rotWithShape="1">
          <a:blip r:embed="rId3">
            <a:alphaModFix/>
          </a:blip>
          <a:srcRect t="27409" b="28352"/>
          <a:stretch/>
        </p:blipFill>
        <p:spPr>
          <a:xfrm>
            <a:off x="7585225" y="61650"/>
            <a:ext cx="1453425" cy="642950"/>
          </a:xfrm>
          <a:prstGeom prst="rect">
            <a:avLst/>
          </a:prstGeom>
          <a:noFill/>
          <a:ln>
            <a:noFill/>
          </a:ln>
        </p:spPr>
      </p:pic>
      <p:cxnSp>
        <p:nvCxnSpPr>
          <p:cNvPr id="4" name="Google Shape;68;p15">
            <a:extLst>
              <a:ext uri="{FF2B5EF4-FFF2-40B4-BE49-F238E27FC236}">
                <a16:creationId xmlns:a16="http://schemas.microsoft.com/office/drawing/2014/main" id="{FE0A1116-A488-230C-1B25-A871F854C9D0}"/>
              </a:ext>
            </a:extLst>
          </p:cNvPr>
          <p:cNvCxnSpPr/>
          <p:nvPr/>
        </p:nvCxnSpPr>
        <p:spPr>
          <a:xfrm>
            <a:off x="193750" y="273025"/>
            <a:ext cx="634200" cy="0"/>
          </a:xfrm>
          <a:prstGeom prst="straightConnector1">
            <a:avLst/>
          </a:prstGeom>
          <a:noFill/>
          <a:ln w="28575" cap="flat" cmpd="sng">
            <a:solidFill>
              <a:srgbClr val="0C2764"/>
            </a:solidFill>
            <a:prstDash val="solid"/>
            <a:round/>
            <a:headEnd type="none" w="med" len="med"/>
            <a:tailEnd type="none" w="med" len="med"/>
          </a:ln>
        </p:spPr>
      </p:cxnSp>
      <p:sp>
        <p:nvSpPr>
          <p:cNvPr id="5" name="Google Shape;60;p14">
            <a:extLst>
              <a:ext uri="{FF2B5EF4-FFF2-40B4-BE49-F238E27FC236}">
                <a16:creationId xmlns:a16="http://schemas.microsoft.com/office/drawing/2014/main" id="{5CC853A5-CAB7-6FB5-488C-7735D56DD4CF}"/>
              </a:ext>
            </a:extLst>
          </p:cNvPr>
          <p:cNvSpPr/>
          <p:nvPr/>
        </p:nvSpPr>
        <p:spPr>
          <a:xfrm>
            <a:off x="0" y="4835250"/>
            <a:ext cx="9144000" cy="308400"/>
          </a:xfrm>
          <a:prstGeom prst="rect">
            <a:avLst/>
          </a:prstGeom>
          <a:solidFill>
            <a:srgbClr val="0C27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0D5BDC"/>
                </a:solidFill>
              </a:rPr>
              <a:t>Introduction  </a:t>
            </a:r>
            <a:r>
              <a:rPr lang="en-US" dirty="0">
                <a:solidFill>
                  <a:schemeClr val="lt1"/>
                </a:solidFill>
              </a:rPr>
              <a:t>         </a:t>
            </a:r>
            <a:r>
              <a:rPr lang="en-US" dirty="0">
                <a:solidFill>
                  <a:srgbClr val="0D5BDC"/>
                </a:solidFill>
              </a:rPr>
              <a:t>Data Analysis           </a:t>
            </a:r>
            <a:r>
              <a:rPr lang="en-US" dirty="0">
                <a:solidFill>
                  <a:schemeClr val="bg1"/>
                </a:solidFill>
              </a:rPr>
              <a:t>Use-Case</a:t>
            </a:r>
            <a:r>
              <a:rPr lang="en-US" dirty="0">
                <a:solidFill>
                  <a:schemeClr val="accent1">
                    <a:lumMod val="75000"/>
                  </a:schemeClr>
                </a:solidFill>
              </a:rPr>
              <a:t>           Vocabulary           Reflection</a:t>
            </a:r>
          </a:p>
        </p:txBody>
      </p:sp>
      <p:sp>
        <p:nvSpPr>
          <p:cNvPr id="6" name="Google Shape;109;p3">
            <a:extLst>
              <a:ext uri="{FF2B5EF4-FFF2-40B4-BE49-F238E27FC236}">
                <a16:creationId xmlns:a16="http://schemas.microsoft.com/office/drawing/2014/main" id="{4AE45D3B-339A-D750-5EC4-D2E78D16C96C}"/>
              </a:ext>
            </a:extLst>
          </p:cNvPr>
          <p:cNvSpPr txBox="1"/>
          <p:nvPr/>
        </p:nvSpPr>
        <p:spPr>
          <a:xfrm>
            <a:off x="175098" y="291830"/>
            <a:ext cx="573463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CA" b="1" dirty="0">
                <a:solidFill>
                  <a:schemeClr val="dk1"/>
                </a:solidFill>
                <a:latin typeface="Calibri"/>
                <a:ea typeface="Calibri"/>
                <a:cs typeface="Calibri"/>
                <a:sym typeface="Calibri"/>
              </a:rPr>
              <a:t>Do you really know who you are?</a:t>
            </a:r>
            <a:endParaRPr lang="en-CA"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CA" dirty="0">
                <a:solidFill>
                  <a:srgbClr val="7F7F7F"/>
                </a:solidFill>
                <a:latin typeface="Calibri"/>
                <a:ea typeface="Calibri"/>
                <a:cs typeface="Calibri"/>
                <a:sym typeface="Calibri"/>
              </a:rPr>
              <a:t>What are your strength? </a:t>
            </a:r>
            <a:r>
              <a:rPr lang="en-CA" dirty="0">
                <a:solidFill>
                  <a:srgbClr val="7F7F7F"/>
                </a:solidFill>
                <a:latin typeface="Calibri"/>
                <a:ea typeface="Calibri"/>
                <a:cs typeface="Calibri"/>
                <a:sym typeface="Wingdings" panose="05000000000000000000" pitchFamily="2" charset="2"/>
              </a:rPr>
              <a:t></a:t>
            </a:r>
            <a:r>
              <a:rPr lang="en-CA" dirty="0">
                <a:solidFill>
                  <a:srgbClr val="7F7F7F"/>
                </a:solidFill>
                <a:latin typeface="Calibri"/>
                <a:ea typeface="Calibri"/>
                <a:cs typeface="Calibri"/>
                <a:sym typeface="Calibri"/>
              </a:rPr>
              <a:t> </a:t>
            </a:r>
            <a:endParaRPr sz="1050" b="0" i="0" u="none" strike="noStrike" cap="none" dirty="0">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2FE17D45-9A56-ACCE-BED5-C52CE292F742}"/>
              </a:ext>
            </a:extLst>
          </p:cNvPr>
          <p:cNvPicPr>
            <a:picLocks noChangeAspect="1"/>
          </p:cNvPicPr>
          <p:nvPr/>
        </p:nvPicPr>
        <p:blipFill>
          <a:blip r:embed="rId4"/>
          <a:stretch>
            <a:fillRect/>
          </a:stretch>
        </p:blipFill>
        <p:spPr>
          <a:xfrm>
            <a:off x="467091" y="1061768"/>
            <a:ext cx="8209817" cy="3588766"/>
          </a:xfrm>
          <a:prstGeom prst="rect">
            <a:avLst/>
          </a:prstGeom>
        </p:spPr>
      </p:pic>
      <p:sp>
        <p:nvSpPr>
          <p:cNvPr id="8" name="Rectangle: Rounded Corners 7">
            <a:extLst>
              <a:ext uri="{FF2B5EF4-FFF2-40B4-BE49-F238E27FC236}">
                <a16:creationId xmlns:a16="http://schemas.microsoft.com/office/drawing/2014/main" id="{ACD7CE85-5EE4-F80A-B921-BEAF3C9E73EF}"/>
              </a:ext>
            </a:extLst>
          </p:cNvPr>
          <p:cNvSpPr/>
          <p:nvPr/>
        </p:nvSpPr>
        <p:spPr>
          <a:xfrm>
            <a:off x="3126603" y="713808"/>
            <a:ext cx="2890791" cy="285918"/>
          </a:xfrm>
          <a:prstGeom prst="roundRect">
            <a:avLst/>
          </a:prstGeom>
          <a:solidFill>
            <a:srgbClr val="0C2764"/>
          </a:solidFill>
          <a:ln>
            <a:solidFill>
              <a:srgbClr val="0C27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Who are you? </a:t>
            </a:r>
          </a:p>
        </p:txBody>
      </p:sp>
    </p:spTree>
    <p:extLst>
      <p:ext uri="{BB962C8B-B14F-4D97-AF65-F5344CB8AC3E}">
        <p14:creationId xmlns:p14="http://schemas.microsoft.com/office/powerpoint/2010/main" val="19870145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5139</TotalTime>
  <Words>4000</Words>
  <Application>Microsoft Office PowerPoint</Application>
  <PresentationFormat>On-screen Show (16:9)</PresentationFormat>
  <Paragraphs>836</Paragraphs>
  <Slides>67</Slides>
  <Notes>63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DengXian</vt:lpstr>
      <vt:lpstr>GuardianTextEgyptian</vt:lpstr>
      <vt:lpstr>system-ui</vt:lpstr>
      <vt:lpstr>Arial</vt:lpstr>
      <vt:lpstr>Calibri</vt:lpstr>
      <vt:lpstr>Georgia</vt:lpstr>
      <vt:lpstr>helvetica</vt:lpstr>
      <vt:lpstr>Lato</vt:lpstr>
      <vt:lpstr>Merriweather</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Beaver Chartered</dc:creator>
  <cp:lastModifiedBy>Marco Chan</cp:lastModifiedBy>
  <cp:revision>49</cp:revision>
  <dcterms:modified xsi:type="dcterms:W3CDTF">2024-10-27T20:55:51Z</dcterms:modified>
</cp:coreProperties>
</file>